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6" r:id="rId2"/>
    <p:sldId id="291" r:id="rId3"/>
    <p:sldId id="326" r:id="rId4"/>
    <p:sldId id="327" r:id="rId5"/>
    <p:sldId id="336" r:id="rId6"/>
    <p:sldId id="337" r:id="rId7"/>
    <p:sldId id="338" r:id="rId8"/>
    <p:sldId id="339" r:id="rId9"/>
    <p:sldId id="340" r:id="rId10"/>
    <p:sldId id="341" r:id="rId11"/>
    <p:sldId id="342" r:id="rId12"/>
    <p:sldId id="344" r:id="rId13"/>
    <p:sldId id="343" r:id="rId14"/>
    <p:sldId id="345" r:id="rId15"/>
    <p:sldId id="346" r:id="rId16"/>
    <p:sldId id="305" r:id="rId17"/>
    <p:sldId id="311" r:id="rId18"/>
    <p:sldId id="313" r:id="rId19"/>
    <p:sldId id="367" r:id="rId20"/>
    <p:sldId id="314" r:id="rId21"/>
    <p:sldId id="315" r:id="rId22"/>
    <p:sldId id="368" r:id="rId23"/>
    <p:sldId id="316" r:id="rId24"/>
    <p:sldId id="317" r:id="rId25"/>
    <p:sldId id="318" r:id="rId26"/>
    <p:sldId id="319" r:id="rId27"/>
    <p:sldId id="320" r:id="rId28"/>
    <p:sldId id="321" r:id="rId29"/>
    <p:sldId id="369" r:id="rId30"/>
    <p:sldId id="322" r:id="rId31"/>
    <p:sldId id="323" r:id="rId32"/>
    <p:sldId id="324" r:id="rId33"/>
    <p:sldId id="325" r:id="rId34"/>
    <p:sldId id="347" r:id="rId35"/>
    <p:sldId id="306" r:id="rId36"/>
    <p:sldId id="312" r:id="rId37"/>
    <p:sldId id="348" r:id="rId38"/>
    <p:sldId id="350" r:id="rId39"/>
    <p:sldId id="349" r:id="rId40"/>
    <p:sldId id="351" r:id="rId41"/>
    <p:sldId id="352" r:id="rId42"/>
    <p:sldId id="353" r:id="rId43"/>
    <p:sldId id="354" r:id="rId44"/>
    <p:sldId id="355" r:id="rId45"/>
    <p:sldId id="356" r:id="rId46"/>
    <p:sldId id="357" r:id="rId47"/>
    <p:sldId id="358" r:id="rId48"/>
    <p:sldId id="359" r:id="rId49"/>
    <p:sldId id="360" r:id="rId50"/>
    <p:sldId id="361" r:id="rId51"/>
    <p:sldId id="362" r:id="rId52"/>
    <p:sldId id="363" r:id="rId53"/>
    <p:sldId id="364" r:id="rId54"/>
    <p:sldId id="365" r:id="rId5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Verdana" pitchFamily="34" charset="0"/>
        <a:ea typeface="+mn-ea"/>
        <a:cs typeface="+mn-cs"/>
      </a:defRPr>
    </a:lvl1pPr>
    <a:lvl2pPr marL="457200" algn="l" rtl="0" fontAlgn="base">
      <a:spcBef>
        <a:spcPct val="0"/>
      </a:spcBef>
      <a:spcAft>
        <a:spcPct val="0"/>
      </a:spcAft>
      <a:defRPr kern="1200">
        <a:solidFill>
          <a:schemeClr val="tx1"/>
        </a:solidFill>
        <a:latin typeface="Verdana" pitchFamily="34" charset="0"/>
        <a:ea typeface="+mn-ea"/>
        <a:cs typeface="+mn-cs"/>
      </a:defRPr>
    </a:lvl2pPr>
    <a:lvl3pPr marL="914400" algn="l" rtl="0" fontAlgn="base">
      <a:spcBef>
        <a:spcPct val="0"/>
      </a:spcBef>
      <a:spcAft>
        <a:spcPct val="0"/>
      </a:spcAft>
      <a:defRPr kern="1200">
        <a:solidFill>
          <a:schemeClr val="tx1"/>
        </a:solidFill>
        <a:latin typeface="Verdana" pitchFamily="34" charset="0"/>
        <a:ea typeface="+mn-ea"/>
        <a:cs typeface="+mn-cs"/>
      </a:defRPr>
    </a:lvl3pPr>
    <a:lvl4pPr marL="1371600" algn="l" rtl="0" fontAlgn="base">
      <a:spcBef>
        <a:spcPct val="0"/>
      </a:spcBef>
      <a:spcAft>
        <a:spcPct val="0"/>
      </a:spcAft>
      <a:defRPr kern="1200">
        <a:solidFill>
          <a:schemeClr val="tx1"/>
        </a:solidFill>
        <a:latin typeface="Verdana" pitchFamily="34" charset="0"/>
        <a:ea typeface="+mn-ea"/>
        <a:cs typeface="+mn-cs"/>
      </a:defRPr>
    </a:lvl4pPr>
    <a:lvl5pPr marL="1828800" algn="l" rtl="0" fontAlgn="base">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CCFF"/>
    <a:srgbClr val="FF99FF"/>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54" autoAdjust="0"/>
    <p:restoredTop sz="94660"/>
  </p:normalViewPr>
  <p:slideViewPr>
    <p:cSldViewPr>
      <p:cViewPr>
        <p:scale>
          <a:sx n="102" d="100"/>
          <a:sy n="102" d="100"/>
        </p:scale>
        <p:origin x="-102" y="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7"/>
          <p:cNvGrpSpPr>
            <a:grpSpLocks/>
          </p:cNvGrpSpPr>
          <p:nvPr/>
        </p:nvGrpSpPr>
        <p:grpSpPr bwMode="auto">
          <a:xfrm>
            <a:off x="228600" y="2889250"/>
            <a:ext cx="8610600" cy="201613"/>
            <a:chOff x="144" y="1680"/>
            <a:chExt cx="5424" cy="144"/>
          </a:xfrm>
        </p:grpSpPr>
        <p:sp>
          <p:nvSpPr>
            <p:cNvPr id="5" name="Rectangle 8"/>
            <p:cNvSpPr>
              <a:spLocks noChangeArrowheads="1"/>
            </p:cNvSpPr>
            <p:nvPr userDrawn="1"/>
          </p:nvSpPr>
          <p:spPr bwMode="auto">
            <a:xfrm>
              <a:off x="144" y="1680"/>
              <a:ext cx="1808" cy="144"/>
            </a:xfrm>
            <a:prstGeom prst="rect">
              <a:avLst/>
            </a:prstGeom>
            <a:solidFill>
              <a:schemeClr val="bg2"/>
            </a:solidFill>
            <a:ln w="9525">
              <a:noFill/>
              <a:miter lim="800000"/>
              <a:headEnd/>
              <a:tailEnd/>
            </a:ln>
            <a:effectLst/>
          </p:spPr>
          <p:txBody>
            <a:bodyPr wrap="none" anchor="ctr"/>
            <a:lstStyle/>
            <a:p>
              <a:pPr eaLnBrk="0" hangingPunct="0">
                <a:defRPr/>
              </a:pPr>
              <a:endParaRPr lang="en-US"/>
            </a:p>
          </p:txBody>
        </p:sp>
        <p:sp>
          <p:nvSpPr>
            <p:cNvPr id="6" name="Rectangle 9"/>
            <p:cNvSpPr>
              <a:spLocks noChangeArrowheads="1"/>
            </p:cNvSpPr>
            <p:nvPr userDrawn="1"/>
          </p:nvSpPr>
          <p:spPr bwMode="auto">
            <a:xfrm>
              <a:off x="1952" y="1680"/>
              <a:ext cx="1808" cy="144"/>
            </a:xfrm>
            <a:prstGeom prst="rect">
              <a:avLst/>
            </a:prstGeom>
            <a:solidFill>
              <a:schemeClr val="accent1"/>
            </a:solidFill>
            <a:ln w="9525">
              <a:noFill/>
              <a:miter lim="800000"/>
              <a:headEnd/>
              <a:tailEnd/>
            </a:ln>
            <a:effectLst/>
          </p:spPr>
          <p:txBody>
            <a:bodyPr wrap="none" anchor="ctr"/>
            <a:lstStyle/>
            <a:p>
              <a:pPr eaLnBrk="0" hangingPunct="0">
                <a:defRPr/>
              </a:pPr>
              <a:endParaRPr lang="en-US"/>
            </a:p>
          </p:txBody>
        </p:sp>
        <p:sp>
          <p:nvSpPr>
            <p:cNvPr id="7" name="Rectangle 10"/>
            <p:cNvSpPr>
              <a:spLocks noChangeArrowheads="1"/>
            </p:cNvSpPr>
            <p:nvPr userDrawn="1"/>
          </p:nvSpPr>
          <p:spPr bwMode="auto">
            <a:xfrm>
              <a:off x="3760" y="1680"/>
              <a:ext cx="1808" cy="144"/>
            </a:xfrm>
            <a:prstGeom prst="rect">
              <a:avLst/>
            </a:prstGeom>
            <a:solidFill>
              <a:schemeClr val="tx2"/>
            </a:solidFill>
            <a:ln w="9525">
              <a:noFill/>
              <a:miter lim="800000"/>
              <a:headEnd/>
              <a:tailEnd/>
            </a:ln>
            <a:effectLst/>
          </p:spPr>
          <p:txBody>
            <a:bodyPr wrap="none" anchor="ctr"/>
            <a:lstStyle/>
            <a:p>
              <a:pPr eaLnBrk="0" hangingPunct="0">
                <a:defRPr/>
              </a:pPr>
              <a:endParaRPr lang="en-US"/>
            </a:p>
          </p:txBody>
        </p:sp>
      </p:grpSp>
      <p:sp>
        <p:nvSpPr>
          <p:cNvPr id="51202" name="Rectangle 2"/>
          <p:cNvSpPr>
            <a:spLocks noGrp="1" noChangeArrowheads="1"/>
          </p:cNvSpPr>
          <p:nvPr>
            <p:ph type="ctrTitle"/>
          </p:nvPr>
        </p:nvSpPr>
        <p:spPr>
          <a:xfrm>
            <a:off x="685800" y="685800"/>
            <a:ext cx="7772400" cy="2127250"/>
          </a:xfrm>
        </p:spPr>
        <p:txBody>
          <a:bodyPr/>
          <a:lstStyle>
            <a:lvl1pPr algn="ctr">
              <a:defRPr sz="5800"/>
            </a:lvl1pPr>
          </a:lstStyle>
          <a:p>
            <a:r>
              <a:rPr lang="en-US"/>
              <a:t>Click to edit Master title style</a:t>
            </a:r>
          </a:p>
        </p:txBody>
      </p:sp>
      <p:sp>
        <p:nvSpPr>
          <p:cNvPr id="51203" name="Rectangle 3"/>
          <p:cNvSpPr>
            <a:spLocks noGrp="1" noChangeArrowheads="1"/>
          </p:cNvSpPr>
          <p:nvPr>
            <p:ph type="subTitle" idx="1"/>
          </p:nvPr>
        </p:nvSpPr>
        <p:spPr>
          <a:xfrm>
            <a:off x="1371600" y="3270250"/>
            <a:ext cx="6400800" cy="2209800"/>
          </a:xfrm>
        </p:spPr>
        <p:txBody>
          <a:bodyPr/>
          <a:lstStyle>
            <a:lvl1pPr marL="0" indent="0" algn="ctr">
              <a:buFont typeface="Wingdings" pitchFamily="2" charset="2"/>
              <a:buNone/>
              <a:defRPr sz="3000"/>
            </a:lvl1pPr>
          </a:lstStyle>
          <a:p>
            <a:r>
              <a:rPr lang="en-US"/>
              <a:t>Click to edit Master subtitle style</a:t>
            </a:r>
          </a:p>
        </p:txBody>
      </p:sp>
      <p:sp>
        <p:nvSpPr>
          <p:cNvPr id="8" name="Rectangle 4"/>
          <p:cNvSpPr>
            <a:spLocks noGrp="1" noChangeArrowheads="1"/>
          </p:cNvSpPr>
          <p:nvPr>
            <p:ph type="dt" sz="half" idx="10"/>
          </p:nvPr>
        </p:nvSpPr>
        <p:spPr/>
        <p:txBody>
          <a:bodyPr/>
          <a:lstStyle>
            <a:lvl1pPr>
              <a:defRPr/>
            </a:lvl1pPr>
          </a:lstStyle>
          <a:p>
            <a:pPr>
              <a:defRPr/>
            </a:pPr>
            <a:endParaRPr lang="en-US"/>
          </a:p>
        </p:txBody>
      </p:sp>
      <p:sp>
        <p:nvSpPr>
          <p:cNvPr id="9" name="Rectangle 5"/>
          <p:cNvSpPr>
            <a:spLocks noGrp="1" noChangeArrowheads="1"/>
          </p:cNvSpPr>
          <p:nvPr>
            <p:ph type="ftr" sz="quarter" idx="11"/>
          </p:nvPr>
        </p:nvSpPr>
        <p:spPr/>
        <p:txBody>
          <a:bodyPr/>
          <a:lstStyle>
            <a:lvl1pPr>
              <a:defRPr/>
            </a:lvl1pPr>
          </a:lstStyle>
          <a:p>
            <a:pPr>
              <a:defRPr/>
            </a:pPr>
            <a:endParaRPr lang="en-US"/>
          </a:p>
        </p:txBody>
      </p:sp>
      <p:sp>
        <p:nvSpPr>
          <p:cNvPr id="10" name="Rectangle 6"/>
          <p:cNvSpPr>
            <a:spLocks noGrp="1" noChangeArrowheads="1"/>
          </p:cNvSpPr>
          <p:nvPr>
            <p:ph type="sldNum" sz="quarter" idx="12"/>
          </p:nvPr>
        </p:nvSpPr>
        <p:spPr/>
        <p:txBody>
          <a:bodyPr/>
          <a:lstStyle>
            <a:lvl1pPr>
              <a:defRPr/>
            </a:lvl1pPr>
          </a:lstStyle>
          <a:p>
            <a:pPr>
              <a:defRPr/>
            </a:pPr>
            <a:fld id="{31E6BFD4-97C7-42F5-83A8-3092F3357CC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19DF8B8-8CFA-41CC-8D57-2321890A790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2F43FD8-1F11-401E-93BA-2CA16681170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AE38934-D15E-4CA7-B6F1-C720F0EBF54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2A461E7-8C00-4F7F-A087-E98E4752883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68150AA-9399-466B-B21E-67251D847A7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1F44287-A37C-4285-A489-C46CEEC699B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289E09B-8F03-4164-ABEE-407F10AD9AE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CE0D211-F5AB-4819-A800-DDA5AD69E1A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9DFE56B-C6C2-42D4-A94A-273772DABB2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2B664CD-4B9D-4E14-AE5D-F154ED18FA0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C66FF">
            <a:alpha val="0"/>
          </a:srgb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0180" name="Rectangle 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vl1pPr>
          </a:lstStyle>
          <a:p>
            <a:pPr>
              <a:defRPr/>
            </a:pPr>
            <a:endParaRPr lang="en-US"/>
          </a:p>
        </p:txBody>
      </p:sp>
      <p:sp>
        <p:nvSpPr>
          <p:cNvPr id="5018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vl1pPr>
          </a:lstStyle>
          <a:p>
            <a:pPr>
              <a:defRPr/>
            </a:pPr>
            <a:endParaRPr lang="en-US"/>
          </a:p>
        </p:txBody>
      </p:sp>
      <p:sp>
        <p:nvSpPr>
          <p:cNvPr id="50182" name="Rectangle 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vl1pPr>
          </a:lstStyle>
          <a:p>
            <a:pPr>
              <a:defRPr/>
            </a:pPr>
            <a:fld id="{14902730-0F42-4D9B-919A-C93C7239CD1B}" type="slidenum">
              <a:rPr lang="en-US"/>
              <a:pPr>
                <a:defRPr/>
              </a:pPr>
              <a:t>‹#›</a:t>
            </a:fld>
            <a:endParaRPr lang="en-US"/>
          </a:p>
        </p:txBody>
      </p:sp>
      <p:sp>
        <p:nvSpPr>
          <p:cNvPr id="50183" name="Rectangle 7"/>
          <p:cNvSpPr>
            <a:spLocks noChangeArrowheads="1"/>
          </p:cNvSpPr>
          <p:nvPr/>
        </p:nvSpPr>
        <p:spPr bwMode="auto">
          <a:xfrm>
            <a:off x="0" y="0"/>
            <a:ext cx="228600" cy="2286000"/>
          </a:xfrm>
          <a:prstGeom prst="rect">
            <a:avLst/>
          </a:prstGeom>
          <a:solidFill>
            <a:schemeClr val="bg2"/>
          </a:solidFill>
          <a:ln w="9525">
            <a:noFill/>
            <a:miter lim="800000"/>
            <a:headEnd/>
            <a:tailEnd/>
          </a:ln>
          <a:effectLst/>
        </p:spPr>
        <p:txBody>
          <a:bodyPr wrap="none" anchor="ctr"/>
          <a:lstStyle/>
          <a:p>
            <a:pPr algn="ctr">
              <a:defRPr/>
            </a:pPr>
            <a:endParaRPr lang="en-US" sz="2400">
              <a:latin typeface="Times New Roman" pitchFamily="18" charset="0"/>
            </a:endParaRPr>
          </a:p>
        </p:txBody>
      </p:sp>
      <p:sp>
        <p:nvSpPr>
          <p:cNvPr id="50184" name="Line 8"/>
          <p:cNvSpPr>
            <a:spLocks noChangeShapeType="1"/>
          </p:cNvSpPr>
          <p:nvPr/>
        </p:nvSpPr>
        <p:spPr bwMode="auto">
          <a:xfrm>
            <a:off x="457200" y="1447800"/>
            <a:ext cx="8077200" cy="0"/>
          </a:xfrm>
          <a:prstGeom prst="line">
            <a:avLst/>
          </a:prstGeom>
          <a:noFill/>
          <a:ln w="19050">
            <a:solidFill>
              <a:schemeClr val="tx2"/>
            </a:solidFill>
            <a:round/>
            <a:headEnd/>
            <a:tailEnd/>
          </a:ln>
          <a:effectLst/>
        </p:spPr>
        <p:txBody>
          <a:bodyPr/>
          <a:lstStyle/>
          <a:p>
            <a:pPr eaLnBrk="0" hangingPunct="0">
              <a:defRPr/>
            </a:pPr>
            <a:endParaRPr lang="en-US"/>
          </a:p>
        </p:txBody>
      </p:sp>
      <p:sp>
        <p:nvSpPr>
          <p:cNvPr id="50185" name="Rectangle 9"/>
          <p:cNvSpPr>
            <a:spLocks noChangeArrowheads="1"/>
          </p:cNvSpPr>
          <p:nvPr/>
        </p:nvSpPr>
        <p:spPr bwMode="auto">
          <a:xfrm>
            <a:off x="0" y="2286000"/>
            <a:ext cx="228600" cy="2286000"/>
          </a:xfrm>
          <a:prstGeom prst="rect">
            <a:avLst/>
          </a:prstGeom>
          <a:solidFill>
            <a:schemeClr val="accent2"/>
          </a:solidFill>
          <a:ln w="9525">
            <a:noFill/>
            <a:miter lim="800000"/>
            <a:headEnd/>
            <a:tailEnd/>
          </a:ln>
          <a:effectLst/>
        </p:spPr>
        <p:txBody>
          <a:bodyPr wrap="none" anchor="ctr"/>
          <a:lstStyle/>
          <a:p>
            <a:pPr algn="ctr">
              <a:defRPr/>
            </a:pPr>
            <a:endParaRPr lang="en-US" sz="2400">
              <a:latin typeface="Times New Roman" pitchFamily="18" charset="0"/>
            </a:endParaRPr>
          </a:p>
        </p:txBody>
      </p:sp>
      <p:sp>
        <p:nvSpPr>
          <p:cNvPr id="50186" name="Rectangle 10"/>
          <p:cNvSpPr>
            <a:spLocks noChangeArrowheads="1"/>
          </p:cNvSpPr>
          <p:nvPr/>
        </p:nvSpPr>
        <p:spPr bwMode="auto">
          <a:xfrm>
            <a:off x="0" y="4572000"/>
            <a:ext cx="228600" cy="2286000"/>
          </a:xfrm>
          <a:prstGeom prst="rect">
            <a:avLst/>
          </a:prstGeom>
          <a:solidFill>
            <a:schemeClr val="tx2"/>
          </a:solidFill>
          <a:ln w="9525">
            <a:noFill/>
            <a:miter lim="800000"/>
            <a:headEnd/>
            <a:tailEnd/>
          </a:ln>
          <a:effectLst/>
        </p:spPr>
        <p:txBody>
          <a:bodyPr wrap="none" anchor="ctr"/>
          <a:lstStyle/>
          <a:p>
            <a:pPr algn="ctr">
              <a:defRPr/>
            </a:pPr>
            <a:endParaRPr lang="en-US" sz="2400">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98" r:id="rId1"/>
    <p:sldLayoutId id="2147483697" r:id="rId2"/>
    <p:sldLayoutId id="2147483696" r:id="rId3"/>
    <p:sldLayoutId id="2147483695" r:id="rId4"/>
    <p:sldLayoutId id="2147483694" r:id="rId5"/>
    <p:sldLayoutId id="2147483693" r:id="rId6"/>
    <p:sldLayoutId id="2147483692" r:id="rId7"/>
    <p:sldLayoutId id="2147483691" r:id="rId8"/>
    <p:sldLayoutId id="2147483690" r:id="rId9"/>
    <p:sldLayoutId id="2147483689" r:id="rId10"/>
    <p:sldLayoutId id="2147483688" r:id="rId11"/>
  </p:sldLayoutIdLst>
  <p:timing>
    <p:tnLst>
      <p:par>
        <p:cTn id="1" dur="indefinite" restart="never" nodeType="tmRoot"/>
      </p:par>
    </p:tnLst>
  </p:timing>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Garamond" pitchFamily="18" charset="0"/>
        </a:defRPr>
      </a:lvl2pPr>
      <a:lvl3pPr algn="l" rtl="0" eaLnBrk="0" fontAlgn="base" hangingPunct="0">
        <a:spcBef>
          <a:spcPct val="0"/>
        </a:spcBef>
        <a:spcAft>
          <a:spcPct val="0"/>
        </a:spcAft>
        <a:defRPr sz="4400">
          <a:solidFill>
            <a:schemeClr val="tx2"/>
          </a:solidFill>
          <a:latin typeface="Garamond" pitchFamily="18" charset="0"/>
        </a:defRPr>
      </a:lvl3pPr>
      <a:lvl4pPr algn="l" rtl="0" eaLnBrk="0" fontAlgn="base" hangingPunct="0">
        <a:spcBef>
          <a:spcPct val="0"/>
        </a:spcBef>
        <a:spcAft>
          <a:spcPct val="0"/>
        </a:spcAft>
        <a:defRPr sz="4400">
          <a:solidFill>
            <a:schemeClr val="tx2"/>
          </a:solidFill>
          <a:latin typeface="Garamond" pitchFamily="18" charset="0"/>
        </a:defRPr>
      </a:lvl4pPr>
      <a:lvl5pPr algn="l" rtl="0" eaLnBrk="0" fontAlgn="base" hangingPunct="0">
        <a:spcBef>
          <a:spcPct val="0"/>
        </a:spcBef>
        <a:spcAft>
          <a:spcPct val="0"/>
        </a:spcAft>
        <a:defRPr sz="4400">
          <a:solidFill>
            <a:schemeClr val="tx2"/>
          </a:solidFill>
          <a:latin typeface="Garamond" pitchFamily="18" charset="0"/>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p"/>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itchFamily="2" charset="2"/>
        <a:buChar char="n"/>
        <a:defRPr sz="24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itchFamily="2" charset="2"/>
        <a:buChar char="p"/>
        <a:defRPr sz="2000">
          <a:solidFill>
            <a:schemeClr val="tx1"/>
          </a:solidFill>
          <a:latin typeface="+mn-lt"/>
        </a:defRPr>
      </a:lvl3pPr>
      <a:lvl4pPr marL="1600200" indent="-228600" algn="l" rtl="0" eaLnBrk="0" fontAlgn="base" hangingPunct="0">
        <a:spcBef>
          <a:spcPct val="20000"/>
        </a:spcBef>
        <a:spcAft>
          <a:spcPct val="0"/>
        </a:spcAft>
        <a:buClr>
          <a:schemeClr val="bg2"/>
        </a:buClr>
        <a:buFont typeface="Wingdings" pitchFamily="2" charset="2"/>
        <a:buChar char="§"/>
        <a:defRPr>
          <a:solidFill>
            <a:schemeClr val="tx1"/>
          </a:solidFill>
          <a:latin typeface="+mn-lt"/>
        </a:defRPr>
      </a:lvl4pPr>
      <a:lvl5pPr marL="2057400" indent="-228600" algn="l" rtl="0" eaLnBrk="0" fontAlgn="base" hangingPunct="0">
        <a:spcBef>
          <a:spcPct val="20000"/>
        </a:spcBef>
        <a:spcAft>
          <a:spcPct val="0"/>
        </a:spcAft>
        <a:buClr>
          <a:schemeClr val="tx2"/>
        </a:buClr>
        <a:buSzPct val="80000"/>
        <a:buFont typeface="Wingdings" pitchFamily="2" charset="2"/>
        <a:buChar char="§"/>
        <a:defRPr>
          <a:solidFill>
            <a:schemeClr val="tx1"/>
          </a:solidFill>
          <a:latin typeface="+mn-lt"/>
        </a:defRPr>
      </a:lvl5pPr>
      <a:lvl6pPr marL="25146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6pPr>
      <a:lvl7pPr marL="29718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7pPr>
      <a:lvl8pPr marL="34290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8pPr>
      <a:lvl9pPr marL="38862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www.google.com/imgres?imgurl&amp;imgrefurl=http://www.lowsaltlowfat.com/HOS.htm&amp;h=0&amp;w=0&amp;tbnid=qAzdXYNvqP1fwM&amp;tbnh=248&amp;tbnw=204&amp;zoom=1&amp;docid=2g9cmSqi6fhEzM&amp;ei=ISMjU5jJAYzr0QGOzoDYCQ&amp;ved=0CAUQsCUoAQ"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youtube.com/watch?v=NwOYLV-L7pc" TargetMode="External"/><Relationship Id="rId2" Type="http://schemas.openxmlformats.org/officeDocument/2006/relationships/slideLayout" Target="../slideLayouts/slideLayout2.xml"/><Relationship Id="rId1" Type="http://schemas.openxmlformats.org/officeDocument/2006/relationships/video" Target="file:///E:\ITB\Opportunity%20Cost%20Definition%20and%20Real%20World%20Examples.mp4" TargetMode="Externa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url?sa=i&amp;rct=j&amp;q=&amp;esrc=s&amp;frm=1&amp;source=images&amp;cd=&amp;cad=rja&amp;uact=8&amp;docid=SRm5QziINSr8-M&amp;tbnid=-H_R2d6sP2nJYM:&amp;ved=0CAYQjRw&amp;url=http://philconsumerforum.com/&amp;ei=cx0jU7uWMI3I0AH7-YDIAg&amp;bvm=bv.62922401,d.dmQ&amp;psig=AFQjCNFLq7fG91DQlhtSB3dfhuir2f8owA&amp;ust=1394895856958769"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ww.youtube.com/watch?v=vtx3UAEm3O0" TargetMode="External"/><Relationship Id="rId2" Type="http://schemas.openxmlformats.org/officeDocument/2006/relationships/slideLayout" Target="../slideLayouts/slideLayout2.xml"/><Relationship Id="rId1" Type="http://schemas.openxmlformats.org/officeDocument/2006/relationships/video" Target="file:///E:\ITB\The%20Consumer%20Price%20Index%20-%20Investopedia.mp4" TargetMode="External"/><Relationship Id="rId4" Type="http://schemas.openxmlformats.org/officeDocument/2006/relationships/image" Target="../media/image11.png"/></Relationships>
</file>

<file path=ppt/slides/_rels/slide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url?sa=i&amp;rct=j&amp;q=&amp;esrc=s&amp;frm=1&amp;source=images&amp;cd=&amp;cad=rja&amp;uact=8&amp;docid=yOgaN4fU3MSIzM&amp;tbnid=QD5YzTpQ9I3XLM:&amp;ved=0CAYQjRw&amp;url=http://thecoolconsumer.com/&amp;ei=eB8jU_nGA-TC0gGn-IDwBA&amp;bvm=bv.62922401,d.dmQ&amp;psig=AFQjCNFLq7fG91DQlhtSB3dfhuir2f8owA&amp;ust=1394895856958769"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www.usa.gov/topics/consumer.shtml"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s://www.ftccomplaintassistant.gov/#crnt&amp;panel1-1" TargetMode="External"/><Relationship Id="rId2" Type="http://schemas.openxmlformats.org/officeDocument/2006/relationships/image" Target="../media/image25.gif"/><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53.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google.com/url?sa=i&amp;rct=j&amp;q=&amp;esrc=s&amp;frm=1&amp;source=images&amp;cd=&amp;cad=rja&amp;uact=8&amp;docid=AA7CTWYBPsybjM&amp;tbnid=iNeaHhDi7STuDM:&amp;ved=0CAYQjRw&amp;url=http://www.consumerreports.org/cro/about-us/annual-report/index.htm&amp;ei=ihwjU9_bD4bi0QGTsYHwCw&amp;bvm=bv.62922401,d.dmQ&amp;psig=AFQjCNFLq7fG91DQlhtSB3dfhuir2f8owA&amp;ust=1394895856958769" TargetMode="External"/><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google.com/url?sa=i&amp;rct=j&amp;q=&amp;esrc=s&amp;frm=1&amp;source=images&amp;cd=&amp;cad=rja&amp;uact=8&amp;docid=VFatz1YjejLUiM&amp;tbnid=dXHfdZbIQ4F-TM:&amp;ved=0CAYQjRw&amp;url=http://stlouis.bbb.org/mid-missouri-branch/&amp;ei=7yAjU8_6OofF0QGCi4GgCA&amp;bvm=bv.62922401,d.dmQ&amp;psig=AFQjCNGpGWvRMJOUa-jn1w3zScti8PUR4g&amp;ust=1394897509586598"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ctrTitle"/>
          </p:nvPr>
        </p:nvSpPr>
        <p:spPr>
          <a:xfrm>
            <a:off x="533400" y="304800"/>
            <a:ext cx="7924800" cy="1289050"/>
          </a:xfrm>
        </p:spPr>
        <p:txBody>
          <a:bodyPr/>
          <a:lstStyle/>
          <a:p>
            <a:pPr eaLnBrk="1" hangingPunct="1"/>
            <a:r>
              <a:rPr lang="en-US" sz="6600" b="1" dirty="0" smtClean="0">
                <a:latin typeface="Berlin Sans FB" pitchFamily="34" charset="0"/>
              </a:rPr>
              <a:t>Intro to Business </a:t>
            </a:r>
          </a:p>
        </p:txBody>
      </p:sp>
      <p:sp>
        <p:nvSpPr>
          <p:cNvPr id="13314" name="Rectangle 3"/>
          <p:cNvSpPr>
            <a:spLocks noGrp="1" noChangeArrowheads="1"/>
          </p:cNvSpPr>
          <p:nvPr>
            <p:ph type="subTitle" idx="1"/>
          </p:nvPr>
        </p:nvSpPr>
        <p:spPr>
          <a:xfrm>
            <a:off x="685800" y="3429000"/>
            <a:ext cx="8153400" cy="3048000"/>
          </a:xfrm>
        </p:spPr>
        <p:txBody>
          <a:bodyPr/>
          <a:lstStyle/>
          <a:p>
            <a:pPr eaLnBrk="1" hangingPunct="1"/>
            <a:r>
              <a:rPr lang="en-US" sz="2800" b="1" dirty="0" smtClean="0"/>
              <a:t>Unit Seven </a:t>
            </a:r>
            <a:endParaRPr lang="en-US" sz="2800" b="1" dirty="0"/>
          </a:p>
          <a:p>
            <a:pPr eaLnBrk="1" hangingPunct="1"/>
            <a:r>
              <a:rPr lang="en-US" sz="2800" b="1" dirty="0" smtClean="0"/>
              <a:t>Consumers in the Economy </a:t>
            </a:r>
            <a:endParaRPr lang="en-US" sz="2800" b="1" dirty="0"/>
          </a:p>
          <a:p>
            <a:pPr eaLnBrk="1" hangingPunct="1"/>
            <a:endParaRPr lang="en-US" sz="2800" b="1" dirty="0"/>
          </a:p>
          <a:p>
            <a:pPr eaLnBrk="1" hangingPunct="1"/>
            <a:r>
              <a:rPr lang="en-US" sz="2800" b="1" dirty="0">
                <a:solidFill>
                  <a:srgbClr val="00B0F0"/>
                </a:solidFill>
              </a:rPr>
              <a:t>Chapter </a:t>
            </a:r>
            <a:r>
              <a:rPr lang="en-US" sz="2800" b="1" dirty="0" smtClean="0">
                <a:solidFill>
                  <a:srgbClr val="00B0F0"/>
                </a:solidFill>
              </a:rPr>
              <a:t>22</a:t>
            </a:r>
            <a:endParaRPr lang="en-US" sz="2800" b="1" dirty="0">
              <a:solidFill>
                <a:srgbClr val="00B0F0"/>
              </a:solidFill>
            </a:endParaRPr>
          </a:p>
          <a:p>
            <a:pPr eaLnBrk="1" hangingPunct="1"/>
            <a:r>
              <a:rPr lang="en-US" sz="2800" b="1" dirty="0" smtClean="0"/>
              <a:t>The </a:t>
            </a:r>
            <a:r>
              <a:rPr lang="en-US" sz="2800" b="1" smtClean="0"/>
              <a:t>Informed Consumer</a:t>
            </a:r>
            <a:endParaRPr lang="en-US" sz="2800" b="1" dirty="0" smtClean="0"/>
          </a:p>
        </p:txBody>
      </p:sp>
      <p:pic>
        <p:nvPicPr>
          <p:cNvPr id="6" name="Picture 5" descr="IntroToBusiness_Book.jpg"/>
          <p:cNvPicPr>
            <a:picLocks noChangeAspect="1"/>
          </p:cNvPicPr>
          <p:nvPr/>
        </p:nvPicPr>
        <p:blipFill>
          <a:blip r:embed="rId2" cstate="print"/>
          <a:stretch>
            <a:fillRect/>
          </a:stretch>
        </p:blipFill>
        <p:spPr>
          <a:xfrm rot="21076573">
            <a:off x="615415" y="1716266"/>
            <a:ext cx="1699526" cy="2215921"/>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Consumer Information from Businesses</a:t>
            </a:r>
            <a:endParaRPr lang="en-US" b="1" dirty="0"/>
          </a:p>
        </p:txBody>
      </p:sp>
      <p:sp>
        <p:nvSpPr>
          <p:cNvPr id="3" name="Content Placeholder 2"/>
          <p:cNvSpPr>
            <a:spLocks noGrp="1"/>
          </p:cNvSpPr>
          <p:nvPr>
            <p:ph idx="1"/>
          </p:nvPr>
        </p:nvSpPr>
        <p:spPr/>
        <p:txBody>
          <a:bodyPr/>
          <a:lstStyle/>
          <a:p>
            <a:r>
              <a:rPr lang="en-US" b="1" dirty="0" smtClean="0"/>
              <a:t>Advertising:</a:t>
            </a:r>
            <a:r>
              <a:rPr lang="en-US" dirty="0" smtClean="0"/>
              <a:t> main purpose is to convince you to buy a product/service, you should use it with care as a source of consumer information.</a:t>
            </a:r>
          </a:p>
          <a:p>
            <a:endParaRPr lang="en-US" dirty="0" smtClean="0"/>
          </a:p>
          <a:p>
            <a:r>
              <a:rPr lang="en-US" b="1" dirty="0" smtClean="0"/>
              <a:t>Product Labels:</a:t>
            </a:r>
            <a:r>
              <a:rPr lang="en-US" dirty="0" smtClean="0"/>
              <a:t> provides useful written information about the nature or content of a product. </a:t>
            </a:r>
          </a:p>
          <a:p>
            <a:endParaRPr lang="en-US" b="1" dirty="0" smtClean="0"/>
          </a:p>
        </p:txBody>
      </p:sp>
      <p:pic>
        <p:nvPicPr>
          <p:cNvPr id="22532" name="Picture 4" descr="https://encrypted-tbn0.gstatic.com/images?q=tbn:ANd9GcRE3VtzLGU2Je795ZBSrGkYcPE94JZvouQ9KRxFTLG2jL3Jhylk2qmLCRoo">
            <a:hlinkClick r:id="rId2"/>
          </p:cNvPr>
          <p:cNvPicPr>
            <a:picLocks noChangeAspect="1" noChangeArrowheads="1"/>
          </p:cNvPicPr>
          <p:nvPr/>
        </p:nvPicPr>
        <p:blipFill>
          <a:blip r:embed="rId3" cstate="print"/>
          <a:srcRect/>
          <a:stretch>
            <a:fillRect/>
          </a:stretch>
        </p:blipFill>
        <p:spPr bwMode="auto">
          <a:xfrm>
            <a:off x="7315200" y="4876800"/>
            <a:ext cx="1629697" cy="19812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Consumer Information from Businesses</a:t>
            </a:r>
            <a:endParaRPr lang="en-US" b="1" dirty="0"/>
          </a:p>
        </p:txBody>
      </p:sp>
      <p:sp>
        <p:nvSpPr>
          <p:cNvPr id="3" name="Content Placeholder 2"/>
          <p:cNvSpPr>
            <a:spLocks noGrp="1"/>
          </p:cNvSpPr>
          <p:nvPr>
            <p:ph idx="1"/>
          </p:nvPr>
        </p:nvSpPr>
        <p:spPr/>
        <p:txBody>
          <a:bodyPr/>
          <a:lstStyle/>
          <a:p>
            <a:r>
              <a:rPr lang="en-US" b="1" dirty="0" smtClean="0"/>
              <a:t>Customer Service Departments:</a:t>
            </a:r>
            <a:r>
              <a:rPr lang="en-US" dirty="0" smtClean="0"/>
              <a:t> special departments devoted to customer service.</a:t>
            </a:r>
          </a:p>
          <a:p>
            <a:endParaRPr lang="en-US" dirty="0" smtClean="0"/>
          </a:p>
          <a:p>
            <a:r>
              <a:rPr lang="en-US" b="1" dirty="0" smtClean="0"/>
              <a:t>Business Specialists:</a:t>
            </a:r>
            <a:r>
              <a:rPr lang="en-US" dirty="0" smtClean="0"/>
              <a:t> consult expert advisors before buying products such as furnace, central air conditioning for a house</a:t>
            </a:r>
          </a:p>
          <a:p>
            <a:endParaRPr lang="en-US" b="1"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Consumer Information from Businesses</a:t>
            </a:r>
            <a:endParaRPr lang="en-US" b="1" dirty="0"/>
          </a:p>
        </p:txBody>
      </p:sp>
      <p:sp>
        <p:nvSpPr>
          <p:cNvPr id="3" name="Content Placeholder 2"/>
          <p:cNvSpPr>
            <a:spLocks noGrp="1"/>
          </p:cNvSpPr>
          <p:nvPr>
            <p:ph idx="1"/>
          </p:nvPr>
        </p:nvSpPr>
        <p:spPr/>
        <p:txBody>
          <a:bodyPr/>
          <a:lstStyle/>
          <a:p>
            <a:r>
              <a:rPr lang="en-US" b="1" dirty="0" smtClean="0"/>
              <a:t>Better Business Bureaus (BBB):</a:t>
            </a:r>
            <a:r>
              <a:rPr lang="en-US" dirty="0" smtClean="0"/>
              <a:t> </a:t>
            </a:r>
          </a:p>
          <a:p>
            <a:pPr lvl="1"/>
            <a:r>
              <a:rPr lang="en-US" dirty="0" smtClean="0"/>
              <a:t>supported by dues paid by member businesses.</a:t>
            </a:r>
          </a:p>
          <a:p>
            <a:pPr lvl="1"/>
            <a:r>
              <a:rPr lang="en-US" dirty="0" smtClean="0"/>
              <a:t>Work to maintain ethical practices in the advertising and selling of products and services and to combat consumer fraud.</a:t>
            </a:r>
          </a:p>
          <a:p>
            <a:pPr lvl="1"/>
            <a:r>
              <a:rPr lang="en-US" dirty="0" smtClean="0"/>
              <a:t>If consumers have reported problems with a firm, you could find out about these complaints.</a:t>
            </a:r>
          </a:p>
          <a:p>
            <a:pPr lvl="1"/>
            <a:r>
              <a:rPr lang="en-US" dirty="0" smtClean="0"/>
              <a:t>Give facts only, Don’t recommend products or firms.</a:t>
            </a:r>
          </a:p>
          <a:p>
            <a:pPr lvl="1">
              <a:buNone/>
            </a:pPr>
            <a:endParaRPr lang="en-US" dirty="0" smtClean="0"/>
          </a:p>
          <a:p>
            <a:endParaRPr lang="en-US" b="1" dirty="0" smtClean="0"/>
          </a:p>
        </p:txBody>
      </p:sp>
      <p:pic>
        <p:nvPicPr>
          <p:cNvPr id="4" name="Picture 2" descr="Consumer Protection"/>
          <p:cNvPicPr>
            <a:picLocks noChangeAspect="1" noChangeArrowheads="1"/>
          </p:cNvPicPr>
          <p:nvPr/>
        </p:nvPicPr>
        <p:blipFill>
          <a:blip r:embed="rId2" cstate="print"/>
          <a:srcRect/>
          <a:stretch>
            <a:fillRect/>
          </a:stretch>
        </p:blipFill>
        <p:spPr bwMode="auto">
          <a:xfrm>
            <a:off x="7315200" y="0"/>
            <a:ext cx="1828800" cy="251968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Effective Consumer Practices</a:t>
            </a:r>
            <a:endParaRPr lang="en-US" b="1" dirty="0"/>
          </a:p>
        </p:txBody>
      </p:sp>
      <p:sp>
        <p:nvSpPr>
          <p:cNvPr id="3" name="Content Placeholder 2"/>
          <p:cNvSpPr>
            <a:spLocks noGrp="1"/>
          </p:cNvSpPr>
          <p:nvPr>
            <p:ph idx="1"/>
          </p:nvPr>
        </p:nvSpPr>
        <p:spPr/>
        <p:txBody>
          <a:bodyPr/>
          <a:lstStyle/>
          <a:p>
            <a:r>
              <a:rPr lang="en-US" dirty="0" smtClean="0"/>
              <a:t>Answer the following questions when choosing the best product/service for you:</a:t>
            </a:r>
          </a:p>
          <a:p>
            <a:pPr marL="914400" lvl="1" indent="-514350">
              <a:buFont typeface="+mj-lt"/>
              <a:buAutoNum type="arabicPeriod"/>
            </a:pPr>
            <a:r>
              <a:rPr lang="en-US" dirty="0" smtClean="0"/>
              <a:t>Would you rather buy this item instead of another desired item that costs the same amount of money?</a:t>
            </a:r>
          </a:p>
          <a:p>
            <a:pPr marL="914400" lvl="1" indent="-514350">
              <a:buFont typeface="+mj-lt"/>
              <a:buAutoNum type="arabicPeriod"/>
            </a:pPr>
            <a:r>
              <a:rPr lang="en-US" dirty="0" smtClean="0"/>
              <a:t>Which business(</a:t>
            </a:r>
            <a:r>
              <a:rPr lang="en-US" dirty="0" err="1" smtClean="0"/>
              <a:t>es</a:t>
            </a:r>
            <a:r>
              <a:rPr lang="en-US" smtClean="0"/>
              <a:t>) </a:t>
            </a:r>
            <a:r>
              <a:rPr lang="en-US" dirty="0" smtClean="0"/>
              <a:t>should you visit?</a:t>
            </a:r>
          </a:p>
          <a:p>
            <a:pPr marL="914400" lvl="1" indent="-514350">
              <a:buFont typeface="+mj-lt"/>
              <a:buAutoNum type="arabicPeriod"/>
            </a:pPr>
            <a:r>
              <a:rPr lang="en-US" dirty="0" smtClean="0"/>
              <a:t>What quality of goods/services do you want?</a:t>
            </a:r>
          </a:p>
          <a:p>
            <a:pPr marL="914400" lvl="1" indent="-514350">
              <a:buFont typeface="+mj-lt"/>
              <a:buAutoNum type="arabicPeriod"/>
            </a:pPr>
            <a:r>
              <a:rPr lang="en-US" dirty="0" smtClean="0"/>
              <a:t>What price are you willing to pay?</a:t>
            </a:r>
          </a:p>
          <a:p>
            <a:pPr marL="914400" lvl="1" indent="-514350">
              <a:buFont typeface="+mj-lt"/>
              <a:buAutoNum type="arabicPeriod"/>
            </a:pPr>
            <a:r>
              <a:rPr lang="en-US" dirty="0" smtClean="0"/>
              <a:t>Should you pay cash?</a:t>
            </a:r>
          </a:p>
          <a:p>
            <a:pPr marL="914400" lvl="1" indent="-514350">
              <a:buFont typeface="+mj-lt"/>
              <a:buAutoNum type="arabicPeriod"/>
            </a:pPr>
            <a:r>
              <a:rPr lang="en-US" dirty="0" smtClean="0"/>
              <a:t>Do you really need this item?</a:t>
            </a:r>
          </a:p>
          <a:p>
            <a:pPr marL="914400" lvl="1" indent="-514350">
              <a:buFont typeface="+mj-lt"/>
              <a:buAutoNum type="arabicPeriod"/>
            </a:pPr>
            <a:r>
              <a:rPr lang="en-US" dirty="0" smtClean="0"/>
              <a:t>If you buy this, what do you have to give up buying?</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Effective Consumer Practices</a:t>
            </a:r>
            <a:endParaRPr lang="en-US" b="1" dirty="0"/>
          </a:p>
        </p:txBody>
      </p:sp>
      <p:sp>
        <p:nvSpPr>
          <p:cNvPr id="3" name="Content Placeholder 2"/>
          <p:cNvSpPr>
            <a:spLocks noGrp="1"/>
          </p:cNvSpPr>
          <p:nvPr>
            <p:ph idx="1"/>
          </p:nvPr>
        </p:nvSpPr>
        <p:spPr/>
        <p:txBody>
          <a:bodyPr/>
          <a:lstStyle/>
          <a:p>
            <a:r>
              <a:rPr lang="en-US" b="1" dirty="0" smtClean="0"/>
              <a:t>Opportunity Cost</a:t>
            </a:r>
          </a:p>
          <a:p>
            <a:pPr lvl="1"/>
            <a:r>
              <a:rPr lang="en-US" dirty="0" smtClean="0"/>
              <a:t>The value of any alternative that you give up when you buy something else or make another choice.</a:t>
            </a:r>
          </a:p>
          <a:p>
            <a:pPr lvl="1">
              <a:buNone/>
            </a:pPr>
            <a:r>
              <a:rPr lang="en-US" dirty="0" smtClean="0"/>
              <a:t>e.g. suppose you want both a new sweater and a seat for your bicycle, but have only enough money for one or the other. If you choose the seat, you must give up the sweater. Part of the “cost” of the seat, then is the opportunity to have a new sweater. -: trade-off.</a:t>
            </a:r>
          </a:p>
          <a:p>
            <a:pPr lvl="1">
              <a:buNone/>
            </a:pPr>
            <a:endParaRPr lang="en-US" dirty="0"/>
          </a:p>
        </p:txBody>
      </p:sp>
      <p:pic>
        <p:nvPicPr>
          <p:cNvPr id="1026" name="Picture 2" descr="Consumer Moments"/>
          <p:cNvPicPr>
            <a:picLocks noChangeAspect="1" noChangeArrowheads="1"/>
          </p:cNvPicPr>
          <p:nvPr/>
        </p:nvPicPr>
        <p:blipFill>
          <a:blip r:embed="rId2" cstate="print"/>
          <a:srcRect/>
          <a:stretch>
            <a:fillRect/>
          </a:stretch>
        </p:blipFill>
        <p:spPr bwMode="auto">
          <a:xfrm>
            <a:off x="5638800" y="4981575"/>
            <a:ext cx="3362325" cy="1876425"/>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hlinkClick r:id="rId3"/>
            </a:endParaRPr>
          </a:p>
          <a:p>
            <a:endParaRPr lang="en-US" dirty="0" smtClean="0">
              <a:hlinkClick r:id="rId3"/>
            </a:endParaRPr>
          </a:p>
          <a:p>
            <a:pPr algn="ctr">
              <a:buNone/>
            </a:pPr>
            <a:r>
              <a:rPr lang="en-US" dirty="0" smtClean="0">
                <a:hlinkClick r:id="rId3"/>
              </a:rPr>
              <a:t>Opportunity Cost</a:t>
            </a:r>
            <a:endParaRPr lang="en-US" dirty="0" smtClean="0"/>
          </a:p>
          <a:p>
            <a:endParaRPr lang="en-US" dirty="0"/>
          </a:p>
        </p:txBody>
      </p:sp>
      <p:pic>
        <p:nvPicPr>
          <p:cNvPr id="4" name="Opportunity Cost Definition and Real World Examples.mp4">
            <a:hlinkClick r:id="" action="ppaction://media"/>
          </p:cNvPr>
          <p:cNvPicPr>
            <a:picLocks noRot="1" noChangeAspect="1"/>
          </p:cNvPicPr>
          <p:nvPr>
            <a:videoFile r:link="rId1"/>
          </p:nvPr>
        </p:nvPicPr>
        <p:blipFill>
          <a:blip r:embed="rId4" cstate="print"/>
          <a:stretch>
            <a:fillRect/>
          </a:stretch>
        </p:blipFill>
        <p:spPr>
          <a:xfrm>
            <a:off x="533400" y="152400"/>
            <a:ext cx="8077200" cy="60579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ctrTitle"/>
          </p:nvPr>
        </p:nvSpPr>
        <p:spPr>
          <a:xfrm>
            <a:off x="533400" y="304800"/>
            <a:ext cx="7924800" cy="1289050"/>
          </a:xfrm>
        </p:spPr>
        <p:txBody>
          <a:bodyPr/>
          <a:lstStyle/>
          <a:p>
            <a:pPr eaLnBrk="1" hangingPunct="1"/>
            <a:r>
              <a:rPr lang="en-US" sz="6600" b="1" dirty="0" smtClean="0">
                <a:latin typeface="Berlin Sans FB" pitchFamily="34" charset="0"/>
              </a:rPr>
              <a:t>Intro to Business </a:t>
            </a:r>
          </a:p>
        </p:txBody>
      </p:sp>
      <p:sp>
        <p:nvSpPr>
          <p:cNvPr id="13314" name="Rectangle 3"/>
          <p:cNvSpPr>
            <a:spLocks noGrp="1" noChangeArrowheads="1"/>
          </p:cNvSpPr>
          <p:nvPr>
            <p:ph type="subTitle" idx="1"/>
          </p:nvPr>
        </p:nvSpPr>
        <p:spPr>
          <a:xfrm>
            <a:off x="685800" y="3429000"/>
            <a:ext cx="8153400" cy="3048000"/>
          </a:xfrm>
        </p:spPr>
        <p:txBody>
          <a:bodyPr/>
          <a:lstStyle/>
          <a:p>
            <a:pPr eaLnBrk="1" hangingPunct="1"/>
            <a:r>
              <a:rPr lang="en-US" sz="2800" b="1" dirty="0"/>
              <a:t>Unit Seven </a:t>
            </a:r>
          </a:p>
          <a:p>
            <a:pPr eaLnBrk="1" hangingPunct="1"/>
            <a:r>
              <a:rPr lang="en-US" sz="2800" b="1" dirty="0"/>
              <a:t>Consumers in the Economy </a:t>
            </a:r>
          </a:p>
          <a:p>
            <a:pPr eaLnBrk="1" hangingPunct="1"/>
            <a:endParaRPr lang="en-US" sz="2800" b="1" dirty="0" smtClean="0"/>
          </a:p>
          <a:p>
            <a:pPr eaLnBrk="1" hangingPunct="1"/>
            <a:r>
              <a:rPr lang="en-US" sz="2800" b="1" dirty="0" smtClean="0">
                <a:solidFill>
                  <a:srgbClr val="00B0F0"/>
                </a:solidFill>
              </a:rPr>
              <a:t>Chapter 23</a:t>
            </a:r>
            <a:endParaRPr lang="en-US" sz="2800" b="1" dirty="0">
              <a:solidFill>
                <a:srgbClr val="00B0F0"/>
              </a:solidFill>
            </a:endParaRPr>
          </a:p>
          <a:p>
            <a:pPr eaLnBrk="1" hangingPunct="1"/>
            <a:r>
              <a:rPr lang="en-US" sz="2800" b="1" dirty="0" smtClean="0"/>
              <a:t>Consumer Buying Decisions</a:t>
            </a:r>
          </a:p>
        </p:txBody>
      </p:sp>
      <p:pic>
        <p:nvPicPr>
          <p:cNvPr id="6" name="Picture 5" descr="IntroToBusiness_Book.jpg"/>
          <p:cNvPicPr>
            <a:picLocks noChangeAspect="1"/>
          </p:cNvPicPr>
          <p:nvPr/>
        </p:nvPicPr>
        <p:blipFill>
          <a:blip r:embed="rId2" cstate="print"/>
          <a:stretch>
            <a:fillRect/>
          </a:stretch>
        </p:blipFill>
        <p:spPr>
          <a:xfrm rot="21076573">
            <a:off x="615415" y="1716266"/>
            <a:ext cx="1699526" cy="2215921"/>
          </a:xfrm>
          <a:prstGeom prst="rect">
            <a:avLst/>
          </a:prstGeom>
        </p:spPr>
      </p:pic>
    </p:spTree>
    <p:extLst>
      <p:ext uri="{BB962C8B-B14F-4D97-AF65-F5344CB8AC3E}">
        <p14:creationId xmlns:p14="http://schemas.microsoft.com/office/powerpoint/2010/main" val="19690892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GOALS</a:t>
            </a:r>
            <a:endParaRPr lang="en-US" b="1" dirty="0"/>
          </a:p>
        </p:txBody>
      </p:sp>
      <p:sp>
        <p:nvSpPr>
          <p:cNvPr id="3" name="Content Placeholder 2"/>
          <p:cNvSpPr>
            <a:spLocks noGrp="1"/>
          </p:cNvSpPr>
          <p:nvPr>
            <p:ph idx="1"/>
          </p:nvPr>
        </p:nvSpPr>
        <p:spPr>
          <a:xfrm>
            <a:off x="457200" y="1828800"/>
            <a:ext cx="8229600" cy="4302125"/>
          </a:xfrm>
        </p:spPr>
        <p:txBody>
          <a:bodyPr/>
          <a:lstStyle/>
          <a:p>
            <a:r>
              <a:rPr lang="en-US" b="1" u="sng" dirty="0" smtClean="0"/>
              <a:t>List</a:t>
            </a:r>
            <a:r>
              <a:rPr lang="en-US" dirty="0" smtClean="0"/>
              <a:t> steps to follow when making a buying decision.</a:t>
            </a:r>
          </a:p>
          <a:p>
            <a:endParaRPr lang="en-US" dirty="0" smtClean="0"/>
          </a:p>
          <a:p>
            <a:r>
              <a:rPr lang="en-US" b="1" u="sng" dirty="0" smtClean="0"/>
              <a:t>Explain</a:t>
            </a:r>
            <a:r>
              <a:rPr lang="en-US" dirty="0" smtClean="0"/>
              <a:t> the importance of a businesses‘ reputation and the value of brand names.</a:t>
            </a:r>
          </a:p>
          <a:p>
            <a:endParaRPr lang="en-US" dirty="0" smtClean="0"/>
          </a:p>
          <a:p>
            <a:r>
              <a:rPr lang="en-US" b="1" u="sng" dirty="0" smtClean="0"/>
              <a:t>Outline</a:t>
            </a:r>
            <a:r>
              <a:rPr lang="en-US" dirty="0" smtClean="0"/>
              <a:t> how a consumer becomes an efficient shopper</a:t>
            </a:r>
          </a:p>
          <a:p>
            <a:endParaRPr lang="en-US" dirty="0" smtClean="0"/>
          </a:p>
          <a:p>
            <a:r>
              <a:rPr lang="en-US" b="1" u="sng" dirty="0" smtClean="0"/>
              <a:t>Describe</a:t>
            </a:r>
            <a:r>
              <a:rPr lang="en-US" dirty="0" smtClean="0"/>
              <a:t> the Consumer Price Index</a:t>
            </a:r>
          </a:p>
        </p:txBody>
      </p:sp>
    </p:spTree>
    <p:extLst>
      <p:ext uri="{BB962C8B-B14F-4D97-AF65-F5344CB8AC3E}">
        <p14:creationId xmlns:p14="http://schemas.microsoft.com/office/powerpoint/2010/main" val="21621777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DECISION-MAKING STEPS</a:t>
            </a:r>
            <a:endParaRPr lang="en-US" b="1"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Identify your needs and wants. State why you intend to buy something.</a:t>
            </a:r>
          </a:p>
          <a:p>
            <a:pPr marL="514350" indent="-514350">
              <a:buFont typeface="+mj-lt"/>
              <a:buAutoNum type="arabicPeriod"/>
            </a:pPr>
            <a:r>
              <a:rPr lang="en-US" dirty="0" smtClean="0"/>
              <a:t>Know your choices – price, quality, location, variety, reputation</a:t>
            </a:r>
          </a:p>
          <a:p>
            <a:pPr marL="514350" indent="-514350">
              <a:buFont typeface="+mj-lt"/>
              <a:buAutoNum type="arabicPeriod"/>
            </a:pPr>
            <a:r>
              <a:rPr lang="en-US" dirty="0" smtClean="0"/>
              <a:t>Determine the measure of satisfaction of your needs and wants.</a:t>
            </a:r>
          </a:p>
          <a:p>
            <a:pPr marL="514350" indent="-514350">
              <a:buFont typeface="+mj-lt"/>
              <a:buAutoNum type="arabicPeriod"/>
            </a:pPr>
            <a:r>
              <a:rPr lang="en-US" dirty="0" smtClean="0"/>
              <a:t>Consider the alternatives.</a:t>
            </a:r>
          </a:p>
          <a:p>
            <a:pPr marL="514350" indent="-514350">
              <a:buFont typeface="+mj-lt"/>
              <a:buAutoNum type="arabicPeriod"/>
            </a:pPr>
            <a:r>
              <a:rPr lang="en-US" dirty="0" smtClean="0"/>
              <a:t>Decide to buy the product from the criteria you have identified</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web-books.com/eLibrary/Books/B0/B64/IMG/fwk-tanner-fig03_002.jpg"/>
          <p:cNvPicPr>
            <a:picLocks noChangeAspect="1" noChangeArrowheads="1"/>
          </p:cNvPicPr>
          <p:nvPr/>
        </p:nvPicPr>
        <p:blipFill>
          <a:blip r:embed="rId2" cstate="print"/>
          <a:srcRect/>
          <a:stretch>
            <a:fillRect/>
          </a:stretch>
        </p:blipFill>
        <p:spPr bwMode="auto">
          <a:xfrm>
            <a:off x="1143000" y="0"/>
            <a:ext cx="6781800" cy="6813054"/>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GOALS</a:t>
            </a:r>
            <a:endParaRPr lang="en-US" b="1" dirty="0"/>
          </a:p>
        </p:txBody>
      </p:sp>
      <p:sp>
        <p:nvSpPr>
          <p:cNvPr id="3" name="Content Placeholder 2"/>
          <p:cNvSpPr>
            <a:spLocks noGrp="1"/>
          </p:cNvSpPr>
          <p:nvPr>
            <p:ph idx="1"/>
          </p:nvPr>
        </p:nvSpPr>
        <p:spPr>
          <a:xfrm>
            <a:off x="457200" y="1828800"/>
            <a:ext cx="8229600" cy="4495800"/>
          </a:xfrm>
        </p:spPr>
        <p:txBody>
          <a:bodyPr/>
          <a:lstStyle/>
          <a:p>
            <a:r>
              <a:rPr lang="en-US" b="1" u="sng" dirty="0" smtClean="0"/>
              <a:t>Describe</a:t>
            </a:r>
            <a:r>
              <a:rPr lang="en-US" dirty="0" smtClean="0"/>
              <a:t> the informed consumer in our economic system</a:t>
            </a:r>
          </a:p>
          <a:p>
            <a:r>
              <a:rPr lang="en-US" b="1" u="sng" smtClean="0"/>
              <a:t>Identify</a:t>
            </a:r>
            <a:r>
              <a:rPr lang="en-US" smtClean="0"/>
              <a:t> </a:t>
            </a:r>
            <a:r>
              <a:rPr lang="en-US" dirty="0" smtClean="0"/>
              <a:t>three types of consumer organizations</a:t>
            </a:r>
          </a:p>
          <a:p>
            <a:r>
              <a:rPr lang="en-US" b="1" u="sng" dirty="0" smtClean="0"/>
              <a:t>List</a:t>
            </a:r>
            <a:r>
              <a:rPr lang="en-US" dirty="0" smtClean="0"/>
              <a:t> ways in which businesses provide consumer information</a:t>
            </a:r>
            <a:endParaRPr lang="en-US" b="1" dirty="0" smtClean="0"/>
          </a:p>
          <a:p>
            <a:r>
              <a:rPr lang="en-US" b="1" u="sng" dirty="0" smtClean="0"/>
              <a:t>Outline</a:t>
            </a:r>
            <a:r>
              <a:rPr lang="en-US" dirty="0" smtClean="0"/>
              <a:t> questions which informed consumers should ask when selecting the best product or service.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Developing Buying Skills</a:t>
            </a:r>
            <a:endParaRPr lang="en-US" b="1" dirty="0"/>
          </a:p>
        </p:txBody>
      </p:sp>
      <p:sp>
        <p:nvSpPr>
          <p:cNvPr id="3" name="Content Placeholder 2"/>
          <p:cNvSpPr>
            <a:spLocks noGrp="1"/>
          </p:cNvSpPr>
          <p:nvPr>
            <p:ph idx="1"/>
          </p:nvPr>
        </p:nvSpPr>
        <p:spPr/>
        <p:txBody>
          <a:bodyPr/>
          <a:lstStyle/>
          <a:p>
            <a:r>
              <a:rPr lang="en-US" dirty="0" smtClean="0"/>
              <a:t>Good buying skills will make you a better consumer so that you can get greater value for your money each time you make a purchase.</a:t>
            </a:r>
          </a:p>
          <a:p>
            <a:endParaRPr lang="en-US" dirty="0" smtClean="0"/>
          </a:p>
          <a:p>
            <a:r>
              <a:rPr lang="en-US" b="1" dirty="0" smtClean="0"/>
              <a:t>Comparison Shopping</a:t>
            </a:r>
            <a:r>
              <a:rPr lang="en-US" dirty="0" smtClean="0"/>
              <a:t> means comparing: </a:t>
            </a:r>
            <a:r>
              <a:rPr lang="en-US" u="sng" dirty="0" smtClean="0"/>
              <a:t>price</a:t>
            </a:r>
            <a:r>
              <a:rPr lang="en-US" dirty="0" smtClean="0"/>
              <a:t>, </a:t>
            </a:r>
            <a:r>
              <a:rPr lang="en-US" u="sng" dirty="0" smtClean="0"/>
              <a:t>quality</a:t>
            </a:r>
            <a:r>
              <a:rPr lang="en-US" dirty="0" smtClean="0"/>
              <a:t>, </a:t>
            </a:r>
            <a:r>
              <a:rPr lang="en-US" u="sng" dirty="0" smtClean="0"/>
              <a:t>services</a:t>
            </a:r>
            <a:r>
              <a:rPr lang="en-US" dirty="0" smtClean="0"/>
              <a:t>, and </a:t>
            </a:r>
            <a:r>
              <a:rPr lang="en-US" u="sng" dirty="0" smtClean="0"/>
              <a:t>sales</a:t>
            </a:r>
            <a:r>
              <a:rPr lang="en-US" dirty="0" smtClean="0"/>
              <a:t> associated with one product with those of another product.</a:t>
            </a:r>
            <a:endParaRPr lang="en-US" b="1" dirty="0" smtClean="0"/>
          </a:p>
          <a:p>
            <a:pPr marL="514350" indent="-514350">
              <a:buNone/>
            </a:pP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Comparing Unit Prices</a:t>
            </a:r>
            <a:endParaRPr lang="en-US" b="1" dirty="0"/>
          </a:p>
        </p:txBody>
      </p:sp>
      <p:sp>
        <p:nvSpPr>
          <p:cNvPr id="3" name="Content Placeholder 2"/>
          <p:cNvSpPr>
            <a:spLocks noGrp="1"/>
          </p:cNvSpPr>
          <p:nvPr>
            <p:ph idx="1"/>
          </p:nvPr>
        </p:nvSpPr>
        <p:spPr/>
        <p:txBody>
          <a:bodyPr/>
          <a:lstStyle/>
          <a:p>
            <a:r>
              <a:rPr lang="en-US" dirty="0" smtClean="0"/>
              <a:t>Unit Price – price per unit of measure</a:t>
            </a:r>
          </a:p>
          <a:p>
            <a:endParaRPr lang="en-US" dirty="0" smtClean="0"/>
          </a:p>
          <a:p>
            <a:r>
              <a:rPr lang="en-US" dirty="0" smtClean="0"/>
              <a:t>To calculate a unit price, you must divide the product.</a:t>
            </a:r>
          </a:p>
          <a:p>
            <a:endParaRPr lang="en-US" dirty="0" smtClean="0"/>
          </a:p>
          <a:p>
            <a:r>
              <a:rPr lang="en-US" dirty="0" smtClean="0"/>
              <a:t>If the store showed how much one ounce of each brand of corn costs, you could easily tell whether Golden Frozen, or Yellow Perfection was a better buy regardless of the size of the containers.</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descr="http://www.frugalvillage.com/wp-content/images/unitprice.jpg"/>
          <p:cNvPicPr>
            <a:picLocks noChangeAspect="1" noChangeArrowheads="1"/>
          </p:cNvPicPr>
          <p:nvPr/>
        </p:nvPicPr>
        <p:blipFill>
          <a:blip r:embed="rId2" cstate="print"/>
          <a:srcRect/>
          <a:stretch>
            <a:fillRect/>
          </a:stretch>
        </p:blipFill>
        <p:spPr bwMode="auto">
          <a:xfrm>
            <a:off x="4876800" y="4267200"/>
            <a:ext cx="3962400" cy="2386655"/>
          </a:xfrm>
          <a:prstGeom prst="rect">
            <a:avLst/>
          </a:prstGeom>
          <a:noFill/>
        </p:spPr>
      </p:pic>
      <p:pic>
        <p:nvPicPr>
          <p:cNvPr id="67588" name="Picture 4" descr="http://everydayfoodstorage.net/wp-content/uploads/2011/01/unit-tag1.jpg"/>
          <p:cNvPicPr>
            <a:picLocks noChangeAspect="1" noChangeArrowheads="1"/>
          </p:cNvPicPr>
          <p:nvPr/>
        </p:nvPicPr>
        <p:blipFill>
          <a:blip r:embed="rId3" cstate="print"/>
          <a:srcRect/>
          <a:stretch>
            <a:fillRect/>
          </a:stretch>
        </p:blipFill>
        <p:spPr bwMode="auto">
          <a:xfrm>
            <a:off x="1066799" y="85060"/>
            <a:ext cx="7193279" cy="4182139"/>
          </a:xfrm>
          <a:prstGeom prst="rect">
            <a:avLst/>
          </a:prstGeom>
          <a:noFill/>
        </p:spPr>
      </p:pic>
      <p:pic>
        <p:nvPicPr>
          <p:cNvPr id="67590" name="Picture 6" descr="http://1.bp.blogspot.com/-ftajsNORb5g/T2fYxBmjwgI/AAAAAAAAAYg/9T9rPGNFuLA/s1600/DSC04932.JPG"/>
          <p:cNvPicPr>
            <a:picLocks noChangeAspect="1" noChangeArrowheads="1"/>
          </p:cNvPicPr>
          <p:nvPr/>
        </p:nvPicPr>
        <p:blipFill>
          <a:blip r:embed="rId4" cstate="print"/>
          <a:srcRect/>
          <a:stretch>
            <a:fillRect/>
          </a:stretch>
        </p:blipFill>
        <p:spPr bwMode="auto">
          <a:xfrm>
            <a:off x="381000" y="4267200"/>
            <a:ext cx="4198825" cy="236220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Comparing Quality</a:t>
            </a:r>
            <a:endParaRPr lang="en-US" b="1" dirty="0"/>
          </a:p>
        </p:txBody>
      </p:sp>
      <p:sp>
        <p:nvSpPr>
          <p:cNvPr id="3" name="Content Placeholder 2"/>
          <p:cNvSpPr>
            <a:spLocks noGrp="1"/>
          </p:cNvSpPr>
          <p:nvPr>
            <p:ph idx="1"/>
          </p:nvPr>
        </p:nvSpPr>
        <p:spPr/>
        <p:txBody>
          <a:bodyPr/>
          <a:lstStyle/>
          <a:p>
            <a:r>
              <a:rPr lang="en-US" dirty="0" smtClean="0"/>
              <a:t>Examine a product before you buy it and make sure it will satisfy your needs. </a:t>
            </a:r>
          </a:p>
          <a:p>
            <a:r>
              <a:rPr lang="en-US" dirty="0" smtClean="0"/>
              <a:t>Buying lower quality items can sometimes turn out to be more expensive than buying  the higher quality items.</a:t>
            </a:r>
          </a:p>
          <a:p>
            <a:r>
              <a:rPr lang="en-US" dirty="0" smtClean="0"/>
              <a:t>For example, buying a low quality pair of tennis shoes, will wear them out in a shorter period of time than higher quality shoes.</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Comparing Service</a:t>
            </a:r>
            <a:endParaRPr lang="en-US" b="1" dirty="0"/>
          </a:p>
        </p:txBody>
      </p:sp>
      <p:sp>
        <p:nvSpPr>
          <p:cNvPr id="3" name="Content Placeholder 2"/>
          <p:cNvSpPr>
            <a:spLocks noGrp="1"/>
          </p:cNvSpPr>
          <p:nvPr>
            <p:ph idx="1"/>
          </p:nvPr>
        </p:nvSpPr>
        <p:spPr/>
        <p:txBody>
          <a:bodyPr/>
          <a:lstStyle/>
          <a:p>
            <a:r>
              <a:rPr lang="en-US" dirty="0" smtClean="0"/>
              <a:t>Most businesses try to give good service, but types of services may differ.</a:t>
            </a:r>
          </a:p>
          <a:p>
            <a:r>
              <a:rPr lang="en-US" dirty="0" smtClean="0"/>
              <a:t>Some businesses:</a:t>
            </a:r>
          </a:p>
          <a:p>
            <a:pPr marL="914400" lvl="1" indent="-514350"/>
            <a:r>
              <a:rPr lang="en-US" dirty="0" smtClean="0"/>
              <a:t>Sell for cash only or extend credit as a service</a:t>
            </a:r>
          </a:p>
          <a:p>
            <a:pPr marL="914400" lvl="1" indent="-514350"/>
            <a:r>
              <a:rPr lang="en-US" dirty="0" smtClean="0"/>
              <a:t>Deliver goods</a:t>
            </a:r>
          </a:p>
          <a:p>
            <a:pPr marL="914400" lvl="1" indent="-514350"/>
            <a:r>
              <a:rPr lang="en-US" dirty="0" smtClean="0"/>
              <a:t>Serve customers by keeping a very large stock from which selections may be made</a:t>
            </a:r>
          </a:p>
          <a:p>
            <a:pPr marL="514350" indent="-514350"/>
            <a:r>
              <a:rPr lang="en-US" dirty="0" smtClean="0"/>
              <a:t>Service is important, but do not pay for more service than you actually need.</a:t>
            </a:r>
          </a:p>
        </p:txBody>
      </p:sp>
      <p:pic>
        <p:nvPicPr>
          <p:cNvPr id="32772" name="Picture 4" descr="http://www.firstmooselake.com/wp-content/uploads/2012/09/merchant-credit-card-machine.jpg"/>
          <p:cNvPicPr>
            <a:picLocks noChangeAspect="1" noChangeArrowheads="1"/>
          </p:cNvPicPr>
          <p:nvPr/>
        </p:nvPicPr>
        <p:blipFill>
          <a:blip r:embed="rId2" cstate="print"/>
          <a:srcRect/>
          <a:stretch>
            <a:fillRect/>
          </a:stretch>
        </p:blipFill>
        <p:spPr bwMode="auto">
          <a:xfrm>
            <a:off x="6858000" y="152400"/>
            <a:ext cx="1826646" cy="121920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Comparing Sales</a:t>
            </a:r>
            <a:endParaRPr lang="en-US" b="1" dirty="0"/>
          </a:p>
        </p:txBody>
      </p:sp>
      <p:sp>
        <p:nvSpPr>
          <p:cNvPr id="3" name="Content Placeholder 2"/>
          <p:cNvSpPr>
            <a:spLocks noGrp="1"/>
          </p:cNvSpPr>
          <p:nvPr>
            <p:ph idx="1"/>
          </p:nvPr>
        </p:nvSpPr>
        <p:spPr>
          <a:xfrm>
            <a:off x="457200" y="1600200"/>
            <a:ext cx="8686800" cy="4530725"/>
          </a:xfrm>
        </p:spPr>
        <p:txBody>
          <a:bodyPr/>
          <a:lstStyle/>
          <a:p>
            <a:r>
              <a:rPr lang="en-US" dirty="0" smtClean="0"/>
              <a:t>‘Sales’ are used so often to try to sell goods that they are sometimes ineffective.</a:t>
            </a:r>
          </a:p>
          <a:p>
            <a:r>
              <a:rPr lang="en-US" dirty="0" smtClean="0"/>
              <a:t>When an item is really on sale, it is offered at a lower price than its normal selling price.</a:t>
            </a:r>
          </a:p>
          <a:p>
            <a:r>
              <a:rPr lang="en-US" dirty="0" smtClean="0"/>
              <a:t>3 types of Sales:</a:t>
            </a:r>
          </a:p>
          <a:p>
            <a:pPr marL="914400" lvl="1" indent="-514350">
              <a:buFont typeface="+mj-lt"/>
              <a:buAutoNum type="arabicPeriod"/>
            </a:pPr>
            <a:r>
              <a:rPr lang="en-US" b="1" dirty="0" smtClean="0"/>
              <a:t>Promotional</a:t>
            </a:r>
            <a:r>
              <a:rPr lang="en-US" dirty="0" smtClean="0"/>
              <a:t> – temporary price reductions of regular merchandise</a:t>
            </a:r>
          </a:p>
          <a:p>
            <a:pPr marL="914400" lvl="1" indent="-514350">
              <a:buFont typeface="+mj-lt"/>
              <a:buAutoNum type="arabicPeriod"/>
            </a:pPr>
            <a:r>
              <a:rPr lang="en-US" b="1" dirty="0" smtClean="0"/>
              <a:t>Clearance</a:t>
            </a:r>
            <a:r>
              <a:rPr lang="en-US" dirty="0" smtClean="0"/>
              <a:t> – clear merchandise no longer needed</a:t>
            </a:r>
          </a:p>
          <a:p>
            <a:pPr marL="914400" lvl="1" indent="-514350">
              <a:buFont typeface="+mj-lt"/>
              <a:buAutoNum type="arabicPeriod"/>
            </a:pPr>
            <a:r>
              <a:rPr lang="en-US" b="1" dirty="0" smtClean="0"/>
              <a:t>Special-purchase</a:t>
            </a:r>
            <a:r>
              <a:rPr lang="en-US" dirty="0" smtClean="0"/>
              <a:t> – e.g. overstocked goods, goods no longer made, stock from a company that is closing down</a:t>
            </a:r>
            <a:endParaRPr lang="en-US" b="1" dirty="0" smtClean="0"/>
          </a:p>
          <a:p>
            <a:pPr marL="514350" indent="-514350"/>
            <a:endParaRPr lang="en-US" dirty="0" smtClean="0"/>
          </a:p>
          <a:p>
            <a:pPr marL="514350" indent="-514350">
              <a:buFont typeface="+mj-lt"/>
              <a:buAutoNum type="arabicPeriod"/>
            </a:pPr>
            <a:endParaRPr lang="en-US" dirty="0"/>
          </a:p>
        </p:txBody>
      </p:sp>
      <p:pic>
        <p:nvPicPr>
          <p:cNvPr id="4" name="Picture 2" descr="http://thumbs.dreamstime.com/x/price-comparison-concept-checking-comparing-scrutinizing-buying-decision-different-prices-spring-bound-30389987.jpg"/>
          <p:cNvPicPr>
            <a:picLocks noChangeAspect="1" noChangeArrowheads="1"/>
          </p:cNvPicPr>
          <p:nvPr/>
        </p:nvPicPr>
        <p:blipFill>
          <a:blip r:embed="rId2" cstate="print"/>
          <a:srcRect/>
          <a:stretch>
            <a:fillRect/>
          </a:stretch>
        </p:blipFill>
        <p:spPr bwMode="auto">
          <a:xfrm>
            <a:off x="6934200" y="0"/>
            <a:ext cx="2209800" cy="165735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DECIDING HOW TO BUY</a:t>
            </a:r>
            <a:endParaRPr lang="en-US" b="1" dirty="0"/>
          </a:p>
        </p:txBody>
      </p:sp>
      <p:sp>
        <p:nvSpPr>
          <p:cNvPr id="3" name="Content Placeholder 2"/>
          <p:cNvSpPr>
            <a:spLocks noGrp="1"/>
          </p:cNvSpPr>
          <p:nvPr>
            <p:ph idx="1"/>
          </p:nvPr>
        </p:nvSpPr>
        <p:spPr/>
        <p:txBody>
          <a:bodyPr/>
          <a:lstStyle/>
          <a:p>
            <a:r>
              <a:rPr lang="en-US" dirty="0" smtClean="0"/>
              <a:t>When selecting a place to make a purchase, you should,</a:t>
            </a:r>
          </a:p>
          <a:p>
            <a:pPr marL="914400" lvl="1" indent="-514350">
              <a:buFont typeface="+mj-lt"/>
              <a:buAutoNum type="arabicPeriod"/>
            </a:pPr>
            <a:r>
              <a:rPr lang="en-US" b="1" dirty="0" smtClean="0"/>
              <a:t>Consider Business Reputation</a:t>
            </a:r>
            <a:r>
              <a:rPr lang="en-US" dirty="0" smtClean="0"/>
              <a:t> </a:t>
            </a:r>
          </a:p>
          <a:p>
            <a:pPr marL="914400" lvl="1" indent="-514350">
              <a:buFont typeface="+mj-lt"/>
              <a:buAutoNum type="arabicPeriod"/>
            </a:pPr>
            <a:endParaRPr lang="en-US" b="1" dirty="0" smtClean="0"/>
          </a:p>
          <a:p>
            <a:pPr marL="914400" lvl="1" indent="-514350">
              <a:buFont typeface="+mj-lt"/>
              <a:buAutoNum type="arabicPeriod"/>
            </a:pPr>
            <a:r>
              <a:rPr lang="en-US" b="1" dirty="0" smtClean="0"/>
              <a:t>Learn Brand Names</a:t>
            </a:r>
          </a:p>
          <a:p>
            <a:pPr marL="914400" lvl="1" indent="-514350">
              <a:buFont typeface="+mj-lt"/>
              <a:buAutoNum type="arabicPeriod"/>
            </a:pPr>
            <a:endParaRPr lang="en-US" b="1" dirty="0" smtClean="0"/>
          </a:p>
          <a:p>
            <a:pPr marL="914400" lvl="1" indent="-514350">
              <a:buFont typeface="+mj-lt"/>
              <a:buAutoNum type="arabicPeriod"/>
            </a:pPr>
            <a:r>
              <a:rPr lang="en-US" b="1" dirty="0" smtClean="0"/>
              <a:t>Plan Where to Buy</a:t>
            </a:r>
          </a:p>
          <a:p>
            <a:pPr marL="914400" lvl="1" indent="-514350">
              <a:buFont typeface="+mj-lt"/>
              <a:buAutoNum type="arabicPeriod"/>
            </a:pPr>
            <a:endParaRPr lang="en-US" dirty="0"/>
          </a:p>
        </p:txBody>
      </p:sp>
      <p:sp>
        <p:nvSpPr>
          <p:cNvPr id="30722" name="AutoShape 2" descr="data:image/jpeg;base64,/9j/4AAQSkZJRgABAQAAAQABAAD/2wCEAAkGBxQTEhUUExQWFhUXFxcYGBgYFBUUGBUVFBQXFxcUFRQYHCggGBolHBQUITEhJSksLi4uFx8zODMsNygtLisBCgoKDg0OGhAQGiwkHCQsLCwsLCwsLCwsLCwsLCwsLCwsLCwsLCwsLCwsLCwsLCwsLCwsLCwsLCwsLCwsLCwsLP/AABEIANsA5gMBIgACEQEDEQH/xAAcAAABBQEBAQAAAAAAAAAAAAAAAwQFBgcBAgj/xAA/EAABAwIEBAMFBQYFBQEAAAABAAIRAyEEBRIxBkFRYSJxgQcTkaGxMkLB0fAUI1Ky4fEkYnOCkkNjcsLSFf/EABkBAAMBAQEAAAAAAAAAAAAAAAACAwEEBf/EACURAAICAgEEAgIDAAAAAAAAAAABAhEDIRIEEzFBIjJhcSNRgf/aAAwDAQACEQMRAD8A3FCEIAEIQgAXEIQAIQhAAhCEACEIQAIQhAAhCEACEIQAIQhAAhCEACEIQALiF1AHEIQgAQhCAOoQhAAhCEACEIQAIQhAAhC4XBAHUlVfcCYn8ByULnnFVHDmC4F0TE2A5Se5WbcRe0j3jiGNGkTpi5+zBJII3mErmkMoNmnZjnNKi8MdUcX7hoGoieZDRYead4PMG1G6gRHM9I6zsvnvB8XPpsqAMD6z3z7yoXOLBDQAwDZ0gy4/5eiSo8X4kAtNWGuPj2d63ul5jcD6JZmjD1jbVHhna55eqdPrAbmFg/D3tBqUQ9jyKrXWBd02IIjaFyv7Q6jg1ktIbG8umJiZ5xF0dwO2zeKWJa6YO1v7Jtj82p0h4pJOzWguJ8gFijPaFW0EBrQ4/ekzPXTOme8JDCceVGYkVixrwGBulxNoFy07NJvyKzuB22brluZMrs1sNtiCILSNw4HYhO5WS8J8fUtdY1ZaatTVbYDbYeQurJjvaFh6T6TGTW1/aLPuN/iIO5vsLplNCuDLuhQ+CzxtZvvKLXVKfNwj1ABuSOilaVQOAIuCJB7J7FPaFxCDAQhCABCEIAEIQg06hCEACEIQAIQhAAuEoJUNmuatbDZufmBvz8ljdAPczzOnRpl73AAc1RMx9obdD9NNxAFjYAzYSCbKhcc8V1MRWc1hJYww0A2JaZLzyj8lUcbm1V96h1EWgxA/V1Jybeiqgktktm3EFR1RznhpLo57AAwNtrqvVcW4ze/aEhWxY5BMnPv16oURnIcCtzk79d10Ynrz7/VMnleajjYdE1CWOn4jpHzXDXnYpoQvVFpn4raDkPmYggWS4xZ7KNa4jZe2VgscTUyRp4kza3kpPAY1zXsOo+FwIINxBBPmVA06glO6dSIjqkaHTNo4dzpjiWiqXU3eN5Hge02GmSQGg+GYvHRXPh3M2mm2HgtMi7gTqk/kV85YbFu1tdqAvJJBM2i60fgriNhIZUeGEmQCAASZFidj4pRGVCyjZtLHSvSicsxEtHST35x5cipSmbKyZE9IQhaAIQhAAhCEAdQhCABCEIAFwlcc+FWONuIf2ag57Y1DYGdzYX8ysbo1Kxlx1xeMKC1pGsi08u6yDO+IKjwSXkuPME2G8bqPzrHmtVl7g5xO426QAeV1F5rT0OczUSWuIMRED8ZUHcmXSUUcqY6Gkjcj+/mot+JldrPumxN1RKhHKwJXohAPZeSZTGHljXOMD5KYwnDtR1yI81McL5NqgxzWj4DKWgbLmyZ6dI6cfT2rZllPh4wZmQm2MyVzO62V+TtkED9FMMVw+JJiUnfkP2ImNV8KWgGP0U3rDtC0jN8iaGnULC/wVJzHB8/gOyrjy8iOTC4kTSfBBTym/TznuEwLot0SjHWVmiKZM4fEAp9h8xLCTpa6RHivKrza1v1undGpNrFI4jqRsvsy4m8ApPO0xJ3AiI8lq1N/Tz7L5VynFGm8O6dSR81rvAmfmdLfHqaZbqjxSNgdjvbuiMq0LKN7NWBXUyweL1GC0tMTe4PkR0snqsSBCEIAEIQgDqEIQALhKHFVnibPfd0XFoMEOvcCBbdY3RqVjPOuImue+myo4BgE+7ILi4k2Jgho2WTcUV8RVqubUqv0thw1kQIsOUE7K0OmKdGWNc9rXOcADAgzaYiB8lT+I67jWcwOFTSyC6OYF4G0gQJUW2yySRV6pc2XarkwNpMcyo2o7qZS+Lry43/smFVx9E6FbPTiky0g35ri7VF55JhTr3J5kuH1vhRz3KycFUpqT5JMjqNlMa5SSNK4dwQa0CFccK0QoLKm2U5h2mVxQO+ehV4CQrAJas3e6TgRM8h807ERC5phmuaRHIrPc3wAaYAt2Wl5rTA2O1vUqnZpQkHYpNpjaaMszOgWvKRa3py3UrxDR0me6hg6y7oO4nnzVSoVY9LUzCbgwvbHymFJOhVsJFp3vPLdW/IcR7t4qUQZ0tcdV2y0nV6GIVJwuLhpbFjz5g9lL5Prdq0W8J1H/LabKTRRM33Js0e97PDpdoDwA7UHtLRqHZwkGO6uNCqHCRdY3kGY1g2m+W/uiAWNGlzdQ06iD5yVoeVY2oC4BoLSZAJLYMeKN5bMnzKeMickWZCbMrmYcADuBM2H9wnIKoICEIQYdQhBQaJYh8AlYlxZmTzX0Co0gFwABBaG0zAtG1lffaHjqrKbWtDfdud4y4kCA0kNce59LLOst1UnnFGgNIbobI0sc50abdOfqpTduikFSsh8Ng34vEOY19Mw0Oc43EFxENcIjf5qGzms2g51INpkiJIeXgkm8kR02vClOIwaVfSSC40g55YBBc5zjAJ3DQ1oHkqhim6iTPladR6LEMM3vSTwOa9PXhoTinkiSlpEJMCT6Lp2HVaAhU3Vj4cqPps94xgeA4NID2h0uMABk6nSeYCr1QbK6cF4QftNA9WvcPNoH/0FkuNUzYKV3EstalmGjW73dCmBcOrCmR5uAN1XqudYkHw4gnu2prHxMK6Zvw8MTAqOqFvQOIA9EvhMnFGiaLWgsJJOprSTPf0SxUKKy7jZA5BxbUYS3E1NwYLwW3POdirJiM8b7puhzSObg4EGPIqLxWSUmYaqHN8Ia43kxDSRB5XhZq/KKvuRWLT7s8+ym8cX7ofuSj6smc+zJ1WqXOqvOq0MNoHWDHxSDaNAAF9SsHdPyhS3DvDjXtpVdTps6BEb2HVWLiXKX4mNcQOjYO3UqnCKXklc27pGa5xUBaQC93QuYQfUwoEWKv2d5a5lMtAmAqjmNYwKf3bOiBZxaJvujH4Eyp2NB8kNsvMJRrtgnFQtRAVhyFzNelxiQQO5PXtBKrtNsGPmn2GZJE84v0M2nskY6NSw7m1GuDWNLmtbDxFtIvEHYxt3VvyN5awH3hdIGnmQebCfWfILPeH8I9odpqMa2QHHUNUEfMbrRcgwzQ6A4wwC13bxF/KFiMkW5gL2tINxYzJmdx9PgnDA7qPh/VMBVIJhu8enQqWpmQqkj0ELqFph1BQhBpG5zhmVKZY82tIkDmD9QqNxxgQ3BhpcWBplsCASI06t+ivlSqGsLnGILiZsB4jusQ9pXElbEE0tGmk1x0uI+2Rs7UfwSTHiVTiKsz3gdqLu8AS2Bt0HIKt16w+6CN/nsE8x9RmzZNgCSB9rmB6qNfZKkO2eKgPkjSI7/iuFy6DPyTCHA07lHvDM9Vx5hcb9k+YhaBx7VfOG3e7bRrQSKT/HFz7t40uPp4T6Kisu09votF4YcRTa4dlDM6pnRgVtmnYGpTqNDmkOB2IMg+qXdSaN1U8Fl2Hq+IA03Hc0nupH10ESl63DZeLV6xHR1V9/O9wkU4l3CQy4prHF1BgcOftGazxtTYN2z/EeimM9ycfsZosaA0MLQOwH1TPBVXYQNYKVNrW3c4H7XV3904zbilrmaaY1E7/lMboc00Cg15Kr7O8aDTNB9qlJx8ywmZ9DI+Cu7tMKqP4eZXqGrD6DtI0lphwdzPcdimtejiqYI/aQ4DmabdXxlY5p7MUHHQ6zwsL4dZn3j0aN/ksv4nwpp1yDYkNdp/gDhIZ6CAr7k1M1MXTbUcalnPIMR4S2DpG9zzVb9qGGLMYSfvNB+BIVMUt0RzR1ZU2r21DX2QLq5zjumOn6hPcM67Z2n4HqmFCpy+anqNEGk18N0tdBIJnxRGofG6nIeJduD8KDveRuCCRpkiWuEEXVyyRhZV0ggw4tLg0NmBIBHKxcOxas94ZrTUY1pJ32kWMyDy25q44TVh68ONtbngk/deZJ2v8Ad+KWDCaNCwpBJ6jcfiPNSdGYuq/hq7XmYGkCxkEf0U7hXS0f3V0RY4lC4haYe0hUpHVqbG0EGYIEm0bG5S6TrVmtEuIAQaQmeVwxo1uAa0ue4jlEuiNzaVhntM4u/aagawCAI3BMTIvsJsYkqc9qOdtdXqBji5oDWmHQGuIdLfDebz6LNcupN8T3HYgNBE6nG5G/QKTdlIqhnha5a8OIkgm1jvI8uZSFS8kiAl6z5Mje/wCZXj3Wobyem3meiZAxtqheoHyXinuuuMwtMO1RtKTBslqgSGrsgD3SqQeo5rTuAiH0QDysswaeqtPBGb+7qFpMAwR581HPG4l8Eqls06lgQHyLSvWOr1GkNZFzzMQuYbFaiCndRjXyD8e/Vccas7/Y1xL6oAmkHeQbz8ym2LqtAuwMeNjEX+hCf1MXiKYA0ioIgHY9pUXjqVR/iqwB0BP0V3KFDaZ2pmktnn+Sh8RXLzJ2Sldwa2BzUXmmObSplxKh58CN0rZ64TxOrNYHKk4fNpSvtowV6NXu5h9QCD8ioD2ZYqc0YTu8PHxEj6LR/algPe4J9pLfEP8AbddTXCSOK+cWYQSF6avASg+C6WcyFqBg3VnywDQAI7ye3RVmm2295UngaxB0qMykS0ZZiP32qLX5cojkLjdXnCFuKNJjXS9k3kN8LRsB0kj5qmZU3wt1AEciY5ESJ6bLQ+B8jcHiqQ0MLiQZvsQAIsG3PwCSPkeXgsuTYAM1O0EEmbxyESFY8OyAFyhSgRyCWDV0pHMzq4uoWmHSVQeN87fh69KX+GoHtgjwt0t1X7kgCZ5q4Z3i/dUXv1BpghpdtrdZthvciyzzOq1F+DLKcPxVUtpubUvWdVMeHSbiLm1gASlkPEybMaQr4tzA7SC57i4S7VEna0ydvNJ5plYoUmH3jHPMOAbEttIkg73v5K8s4CbhyKtetIbYAwwNdt4nHleB1lUjHkOqvbSdrOs+LdpYILSXeZIgdFLZS0ReJw2gNcSJcDILjJkQS7souq65nfzspXMnuDjq035CTt58iomq7xSnQrPIauT8lzUgpjD2G9F5qSu+8nkvZpGNRFtt0GiOycYaZ6dFzEluo6CS2Bc77L3g3EkA8rDsEsvBsVsvnDWeEANqfFXnLsQ085WbZbQU3hmub9lxH0XA6s9CLdbL/VqxzURmeI1NuoB+Y1m8wfioLOOIqoEAAH1R9vBtqOx9mWNZTEuP9eylafs/biWNqVHuJcAYBgCeQCzejhq2KrNY2XPcfIAbnyEStwyzA4lrGtnQAAP1Kpw4fsk58/0VvLPZ03C12V6bnFzCSA4iDII8+asmYOqVaZYWNuOR/NL4miR9qoXHpM/IJqWBv2tYnYzsUs5tmxikYdxLkVTCVi17SGuJLDyI6eijQJWi+06samHZNzTqRPmCFnVHddmOXKNnHOPGVHuU5oPNkjh6Um55x8VIYbDz4efVZJmJE3lOJNhGqTAnYd/ktt4PP7iiwzYwSPs2LjAI5bBZvw9woajJadcxYkNduB4ZMTutC4I4bFGqXlzxoBb7skETaHW7GEsLsafgvzQvS8tK9LoOcEIQgBHG4RlVhZUaHNO4Pa4Ntj3CYYLh3D0nmoykPeba3OfUeBtAc8kgeSlUINILijIGYug+i8kB0XG4gyD8QFjGP4Mfh3PJJMFx8Q3Ew0W7AXPUr6Ccsz49xtTX7sBrW6XOc7VpJBkab7mySaGizB8WS62kgg3Nue11HvbBU/j8Nd7hAbsBO5EkDz5qFc4RYXn0WIdjZ69UXAG/90PYkyUwo8birODabfEbEguc0dGkm3nukHk804w4ls9/0UV6MG6W9jVo8ClzhdoSHSOX0TqjTkQk6bYdETf5dUtjUW3JqocAVY6TFTMnaWvjkfkVb6NWy4cmmd2PaFcSBBVKzYS7srRjMTYqs46mblEHsMng98H1S2q5zSAWaXDuZIhbZRohzQ57yZAMTAHovnqkNFRjpIAe0ugx4Q4T8pWw8RO97QpupS5ljqa6CWnkI3V5f2RhtUWrBii6dN4Meo3TXPqYNMt58uyrXAeH926oGVXFhghpM6SSdQM3HJWvE0LGbkrKtA9PyZVxrR1YZ/bSfg4T8pWfYXDuMkNJgSYE2Bgla/xNgdTKrP4mOA8yLfNZJQx1VoAa8gXsIG+4J3Itt2VMD+NEsy2KOYBtuSf6K35VlxqMZqaAIMED7TpEAn1+ahsszpjqjjiqIqBwsWQxzXW8V9/KQtXyLGYWtTYygdTg137t3ge55AgkbE23BiyaSsSLofcGYVrXHVYgSwkydrwZMjsrmHGm6zdWpw5/Z1STPZRWDwgqEN06IibQ4W+7FvVWptIR+uSfGtE5u2e6Qsva4AhVJnULiEAekIQg0Cqrxri6VGi4vAe5wgM/i6T0F1YswxbaNN9R32Wgk+nJY7iMS/FVXVal5NhyA5BQz5eC/JfBi5v8FF4hwtetNSq4BokhrRDW7mA0bnuorD5QQ0Egye209Vq2Jyhr2aXCQvBytoEACFyd+VHZ2I3oz6hkY5i0KsZthvd1XN5bhazi8HZZzxdh9NVpjdv0Kr0825UTzQSjoicCTMD4dVImIIII6/rkmWTv01qZO2qD5GytOY6JIa2zheeXdVyOpE4RtEDQIAk/17LlJ0vmIU7Qy8diXCfIJKvgYdDR+CnzVjcGOMvaHPaPh5K508DLZVe4ay5xMnbkevkro3DQLLnntnRDSIj/APLnko7NcrtCtVJi84vCghKhnsy7MsBZGTZ/VwrHUwNdN2zSY0mbkfNWzH4AdFA4zADorRyemSljp2i88K4hji2qw2eBPbse4VwqOkLG+F8WcPiGSYpuMOHIE7O7Xha7TM7R6J0xJKyAzmldZBUy/wDe1GHk938xW6ZrhNTfJZlnmE0Vyf4gD67H6T6pE+Nm8eVENhcsa1SVHCRcW/NeqLU+p07KUpsrGCNH9nvEHvS2lWdL2ghpO5G8E8zZaGAvn7KsSaVZjwYhwK37D1NTGu6gH4iV29PPlHZw9RDjLR7QhC6DnBCEIA9IXF1BpTfahjC3Dspj/qVBP/iwEkfHSqllTAIUp7Vq377Ds5Brj8XAfgovAOsvO6h3M9Lp1WMlXGyZVnJcPsm+JKiyyGlW6z32jUYdRPXWP5Vf6j4VI9pBBbRPd/4KvTP+VC5V8GUZhiD0KumV0/e3m0Dfl3CpYWo+z7Diph2uO4Jb/wATb1XX1SqKZz4lsd5ZlGlrTb4J4/J2uMkD+imvdwuELgs6ENsJhAwAAJ+xqQDks1amDR692kqzUukqhWsxEPi6KhsZQVmqslRmKopLKFQxuHWi8GYn3mGa4kkixudxZU7MaVip/wBmL5wp/wBR/wDOVWHiyM1RcifC7yKznihniaehIWi8is94nIAeTycD+H4okZEi8PTT5rbJjgnE3T9RZdDWobjzW8cN1NWFoH/tt+QhYLXdcLeeGmRhKA/7TPmJXZ0vs4uq9EkhCF2HECEIQB1CEINMo9qb/wDG0x0pD5uP5Jjl77Jf2qO/x7f9Jv8AM5RuBqLzM/3Z6mD6ImmuSVd1l4bUXmu6yjZUjcbWiVROMMVrZS/8n/KFZs7rabqhZ3iNRaBy1H/kf6Lo6WPzTJ5pUqI4LRfZNi71aRPR4+h+gWcgqxcB4/3OMpmbOlh/3C3zAXoZo8oNHNB0zanhIPCXcUjUXks6kIFKteknpB9TohDD9r1x90zo1rwnbCtsWhCoFH4uylXsUZjmpB0V7NHQ0k91N+zVunBMP8Rc7/k4lVHijE6Kb/KB6q78F09OFoj/ACN+YldEdQ/0lLcixuqWVJz0BxeOs/EXVyI8JVQzgePzSS9AvBHYajAXXvS7dkyrFTKDceKo0DqvonAUtFKm3+FjR8GhYPwnhPe4yi3q8T5Ayfot/Xd0y1ZwdS9pAhcQuo5Tq4hCAPSFxCDTIfauP8c09aTf5nKFwL1YPa4P8VS/0v8A2KreDXm5/sz1On+iJZj16dsm1NOmKBcruf0JaVmGJkPcDyJWt5sLFZZnQ/fFdfSPbRydT6Y1C90qhaQRYggjzFwk11eiQRu3DWajEYenUG8AOHRwsR8VIuWb+yiu73lVk+HSHR3mJWkOXlZocZtHXB2htWTKs9PMQozFFRKI7ha3iU1QVVou8YVpwZstQMWc1ReY7KWqKCz1xDStaFTMw40xkv0A7ST+AWtcPN00mDo1o+ACwbGvLqjibkuP1W+ZR9kLpyx4xiiGOXKUmSlQ2VTzp3inurTW2VSzxc8vJZCPJMMQU7Bt8PoE0q7pfY3otnsqwU4svP3GOPqbD6rXVnnsoaP3p5w36laGvSwqonmZn8wQhCqSBCEI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0724" name="AutoShape 4" descr="data:image/jpeg;base64,/9j/4AAQSkZJRgABAQAAAQABAAD/2wCEAAkGBxQTEhUUExQWFhUXFxcYGBgYFBUUGBUVFBQXFxcUFRQYHCggGBolHBQUITEhJSksLi4uFx8zODMsNygtLisBCgoKDg0OGhAQGiwkHCQsLCwsLCwsLCwsLCwsLCwsLCwsLCwsLCwsLCwsLCwsLCwsLCwsLCwsLCwsLCwsLCwsLP/AABEIANsA5gMBIgACEQEDEQH/xAAcAAABBQEBAQAAAAAAAAAAAAAAAwQFBgcBAgj/xAA/EAABAwIEBAMFBQYFBQEAAAABAAIRAyEEBRIxBkFRYSJxgQcTkaGxMkLB0fAUI1Ky4fEkYnOCkkNjcsLSFf/EABkBAAMBAQEAAAAAAAAAAAAAAAACAwEEBf/EACURAAICAgEEAgIDAAAAAAAAAAABAhEDIRIEEzFBIjJhcSNRgf/aAAwDAQACEQMRAD8A3FCEIAEIQgAXEIQAIQhAAhCEACEIQAIQhAAhCEACEIQAIQhAAhCEACEIQALiF1AHEIQgAQhCAOoQhAAhCEACEIQAIQhAAhC4XBAHUlVfcCYn8ByULnnFVHDmC4F0TE2A5Se5WbcRe0j3jiGNGkTpi5+zBJII3mErmkMoNmnZjnNKi8MdUcX7hoGoieZDRYead4PMG1G6gRHM9I6zsvnvB8XPpsqAMD6z3z7yoXOLBDQAwDZ0gy4/5eiSo8X4kAtNWGuPj2d63ul5jcD6JZmjD1jbVHhna55eqdPrAbmFg/D3tBqUQ9jyKrXWBd02IIjaFyv7Q6jg1ktIbG8umJiZ5xF0dwO2zeKWJa6YO1v7Jtj82p0h4pJOzWguJ8gFijPaFW0EBrQ4/ekzPXTOme8JDCceVGYkVixrwGBulxNoFy07NJvyKzuB22brluZMrs1sNtiCILSNw4HYhO5WS8J8fUtdY1ZaatTVbYDbYeQurJjvaFh6T6TGTW1/aLPuN/iIO5vsLplNCuDLuhQ+CzxtZvvKLXVKfNwj1ABuSOilaVQOAIuCJB7J7FPaFxCDAQhCABCEIAEIQg06hCEACEIQAIQhAAuEoJUNmuatbDZufmBvz8ljdAPczzOnRpl73AAc1RMx9obdD9NNxAFjYAzYSCbKhcc8V1MRWc1hJYww0A2JaZLzyj8lUcbm1V96h1EWgxA/V1Jybeiqgktktm3EFR1RznhpLo57AAwNtrqvVcW4ze/aEhWxY5BMnPv16oURnIcCtzk79d10Ynrz7/VMnleajjYdE1CWOn4jpHzXDXnYpoQvVFpn4raDkPmYggWS4xZ7KNa4jZe2VgscTUyRp4kza3kpPAY1zXsOo+FwIINxBBPmVA06glO6dSIjqkaHTNo4dzpjiWiqXU3eN5Hge02GmSQGg+GYvHRXPh3M2mm2HgtMi7gTqk/kV85YbFu1tdqAvJJBM2i60fgriNhIZUeGEmQCAASZFidj4pRGVCyjZtLHSvSicsxEtHST35x5cipSmbKyZE9IQhaAIQhAAhCEAdQhCABCEIAFwlcc+FWONuIf2ag57Y1DYGdzYX8ysbo1Kxlx1xeMKC1pGsi08u6yDO+IKjwSXkuPME2G8bqPzrHmtVl7g5xO426QAeV1F5rT0OczUSWuIMRED8ZUHcmXSUUcqY6Gkjcj+/mot+JldrPumxN1RKhHKwJXohAPZeSZTGHljXOMD5KYwnDtR1yI81McL5NqgxzWj4DKWgbLmyZ6dI6cfT2rZllPh4wZmQm2MyVzO62V+TtkED9FMMVw+JJiUnfkP2ImNV8KWgGP0U3rDtC0jN8iaGnULC/wVJzHB8/gOyrjy8iOTC4kTSfBBTym/TznuEwLot0SjHWVmiKZM4fEAp9h8xLCTpa6RHivKrza1v1undGpNrFI4jqRsvsy4m8ApPO0xJ3AiI8lq1N/Tz7L5VynFGm8O6dSR81rvAmfmdLfHqaZbqjxSNgdjvbuiMq0LKN7NWBXUyweL1GC0tMTe4PkR0snqsSBCEIAEIQgDqEIQALhKHFVnibPfd0XFoMEOvcCBbdY3RqVjPOuImue+myo4BgE+7ILi4k2Jgho2WTcUV8RVqubUqv0thw1kQIsOUE7K0OmKdGWNc9rXOcADAgzaYiB8lT+I67jWcwOFTSyC6OYF4G0gQJUW2yySRV6pc2XarkwNpMcyo2o7qZS+Lry43/smFVx9E6FbPTiky0g35ri7VF55JhTr3J5kuH1vhRz3KycFUpqT5JMjqNlMa5SSNK4dwQa0CFccK0QoLKm2U5h2mVxQO+ehV4CQrAJas3e6TgRM8h807ERC5phmuaRHIrPc3wAaYAt2Wl5rTA2O1vUqnZpQkHYpNpjaaMszOgWvKRa3py3UrxDR0me6hg6y7oO4nnzVSoVY9LUzCbgwvbHymFJOhVsJFp3vPLdW/IcR7t4qUQZ0tcdV2y0nV6GIVJwuLhpbFjz5g9lL5Prdq0W8J1H/LabKTRRM33Js0e97PDpdoDwA7UHtLRqHZwkGO6uNCqHCRdY3kGY1g2m+W/uiAWNGlzdQ06iD5yVoeVY2oC4BoLSZAJLYMeKN5bMnzKeMickWZCbMrmYcADuBM2H9wnIKoICEIQYdQhBQaJYh8AlYlxZmTzX0Co0gFwABBaG0zAtG1lffaHjqrKbWtDfdud4y4kCA0kNce59LLOst1UnnFGgNIbobI0sc50abdOfqpTduikFSsh8Ng34vEOY19Mw0Oc43EFxENcIjf5qGzms2g51INpkiJIeXgkm8kR02vClOIwaVfSSC40g55YBBc5zjAJ3DQ1oHkqhim6iTPladR6LEMM3vSTwOa9PXhoTinkiSlpEJMCT6Lp2HVaAhU3Vj4cqPps94xgeA4NID2h0uMABk6nSeYCr1QbK6cF4QftNA9WvcPNoH/0FkuNUzYKV3EstalmGjW73dCmBcOrCmR5uAN1XqudYkHw4gnu2prHxMK6Zvw8MTAqOqFvQOIA9EvhMnFGiaLWgsJJOprSTPf0SxUKKy7jZA5BxbUYS3E1NwYLwW3POdirJiM8b7puhzSObg4EGPIqLxWSUmYaqHN8Ia43kxDSRB5XhZq/KKvuRWLT7s8+ym8cX7ofuSj6smc+zJ1WqXOqvOq0MNoHWDHxSDaNAAF9SsHdPyhS3DvDjXtpVdTps6BEb2HVWLiXKX4mNcQOjYO3UqnCKXklc27pGa5xUBaQC93QuYQfUwoEWKv2d5a5lMtAmAqjmNYwKf3bOiBZxaJvujH4Eyp2NB8kNsvMJRrtgnFQtRAVhyFzNelxiQQO5PXtBKrtNsGPmn2GZJE84v0M2nskY6NSw7m1GuDWNLmtbDxFtIvEHYxt3VvyN5awH3hdIGnmQebCfWfILPeH8I9odpqMa2QHHUNUEfMbrRcgwzQ6A4wwC13bxF/KFiMkW5gL2tINxYzJmdx9PgnDA7qPh/VMBVIJhu8enQqWpmQqkj0ELqFph1BQhBpG5zhmVKZY82tIkDmD9QqNxxgQ3BhpcWBplsCASI06t+ivlSqGsLnGILiZsB4jusQ9pXElbEE0tGmk1x0uI+2Rs7UfwSTHiVTiKsz3gdqLu8AS2Bt0HIKt16w+6CN/nsE8x9RmzZNgCSB9rmB6qNfZKkO2eKgPkjSI7/iuFy6DPyTCHA07lHvDM9Vx5hcb9k+YhaBx7VfOG3e7bRrQSKT/HFz7t40uPp4T6Kisu09votF4YcRTa4dlDM6pnRgVtmnYGpTqNDmkOB2IMg+qXdSaN1U8Fl2Hq+IA03Hc0nupH10ESl63DZeLV6xHR1V9/O9wkU4l3CQy4prHF1BgcOftGazxtTYN2z/EeimM9ycfsZosaA0MLQOwH1TPBVXYQNYKVNrW3c4H7XV3904zbilrmaaY1E7/lMboc00Cg15Kr7O8aDTNB9qlJx8ywmZ9DI+Cu7tMKqP4eZXqGrD6DtI0lphwdzPcdimtejiqYI/aQ4DmabdXxlY5p7MUHHQ6zwsL4dZn3j0aN/ksv4nwpp1yDYkNdp/gDhIZ6CAr7k1M1MXTbUcalnPIMR4S2DpG9zzVb9qGGLMYSfvNB+BIVMUt0RzR1ZU2r21DX2QLq5zjumOn6hPcM67Z2n4HqmFCpy+anqNEGk18N0tdBIJnxRGofG6nIeJduD8KDveRuCCRpkiWuEEXVyyRhZV0ggw4tLg0NmBIBHKxcOxas94ZrTUY1pJ32kWMyDy25q44TVh68ONtbngk/deZJ2v8Ad+KWDCaNCwpBJ6jcfiPNSdGYuq/hq7XmYGkCxkEf0U7hXS0f3V0RY4lC4haYe0hUpHVqbG0EGYIEm0bG5S6TrVmtEuIAQaQmeVwxo1uAa0ue4jlEuiNzaVhntM4u/aagawCAI3BMTIvsJsYkqc9qOdtdXqBji5oDWmHQGuIdLfDebz6LNcupN8T3HYgNBE6nG5G/QKTdlIqhnha5a8OIkgm1jvI8uZSFS8kiAl6z5Mje/wCZXj3Wobyem3meiZAxtqheoHyXinuuuMwtMO1RtKTBslqgSGrsgD3SqQeo5rTuAiH0QDysswaeqtPBGb+7qFpMAwR581HPG4l8Eqls06lgQHyLSvWOr1GkNZFzzMQuYbFaiCndRjXyD8e/Vccas7/Y1xL6oAmkHeQbz8ym2LqtAuwMeNjEX+hCf1MXiKYA0ioIgHY9pUXjqVR/iqwB0BP0V3KFDaZ2pmktnn+Sh8RXLzJ2Sldwa2BzUXmmObSplxKh58CN0rZ64TxOrNYHKk4fNpSvtowV6NXu5h9QCD8ioD2ZYqc0YTu8PHxEj6LR/algPe4J9pLfEP8AbddTXCSOK+cWYQSF6avASg+C6WcyFqBg3VnywDQAI7ye3RVmm2295UngaxB0qMykS0ZZiP32qLX5cojkLjdXnCFuKNJjXS9k3kN8LRsB0kj5qmZU3wt1AEciY5ESJ6bLQ+B8jcHiqQ0MLiQZvsQAIsG3PwCSPkeXgsuTYAM1O0EEmbxyESFY8OyAFyhSgRyCWDV0pHMzq4uoWmHSVQeN87fh69KX+GoHtgjwt0t1X7kgCZ5q4Z3i/dUXv1BpghpdtrdZthvciyzzOq1F+DLKcPxVUtpubUvWdVMeHSbiLm1gASlkPEybMaQr4tzA7SC57i4S7VEna0ydvNJ5plYoUmH3jHPMOAbEttIkg73v5K8s4CbhyKtetIbYAwwNdt4nHleB1lUjHkOqvbSdrOs+LdpYILSXeZIgdFLZS0ReJw2gNcSJcDILjJkQS7souq65nfzspXMnuDjq035CTt58iomq7xSnQrPIauT8lzUgpjD2G9F5qSu+8nkvZpGNRFtt0GiOycYaZ6dFzEluo6CS2Bc77L3g3EkA8rDsEsvBsVsvnDWeEANqfFXnLsQ085WbZbQU3hmub9lxH0XA6s9CLdbL/VqxzURmeI1NuoB+Y1m8wfioLOOIqoEAAH1R9vBtqOx9mWNZTEuP9eylafs/biWNqVHuJcAYBgCeQCzejhq2KrNY2XPcfIAbnyEStwyzA4lrGtnQAAP1Kpw4fsk58/0VvLPZ03C12V6bnFzCSA4iDII8+asmYOqVaZYWNuOR/NL4miR9qoXHpM/IJqWBv2tYnYzsUs5tmxikYdxLkVTCVi17SGuJLDyI6eijQJWi+06samHZNzTqRPmCFnVHddmOXKNnHOPGVHuU5oPNkjh6Um55x8VIYbDz4efVZJmJE3lOJNhGqTAnYd/ktt4PP7iiwzYwSPs2LjAI5bBZvw9woajJadcxYkNduB4ZMTutC4I4bFGqXlzxoBb7skETaHW7GEsLsafgvzQvS8tK9LoOcEIQgBHG4RlVhZUaHNO4Pa4Ntj3CYYLh3D0nmoykPeba3OfUeBtAc8kgeSlUINILijIGYug+i8kB0XG4gyD8QFjGP4Mfh3PJJMFx8Q3Ew0W7AXPUr6Ccsz49xtTX7sBrW6XOc7VpJBkab7mySaGizB8WS62kgg3Nue11HvbBU/j8Nd7hAbsBO5EkDz5qFc4RYXn0WIdjZ69UXAG/90PYkyUwo8birODabfEbEguc0dGkm3nukHk804w4ls9/0UV6MG6W9jVo8ClzhdoSHSOX0TqjTkQk6bYdETf5dUtjUW3JqocAVY6TFTMnaWvjkfkVb6NWy4cmmd2PaFcSBBVKzYS7srRjMTYqs46mblEHsMng98H1S2q5zSAWaXDuZIhbZRohzQ57yZAMTAHovnqkNFRjpIAe0ugx4Q4T8pWw8RO97QpupS5ljqa6CWnkI3V5f2RhtUWrBii6dN4Meo3TXPqYNMt58uyrXAeH926oGVXFhghpM6SSdQM3HJWvE0LGbkrKtA9PyZVxrR1YZ/bSfg4T8pWfYXDuMkNJgSYE2Bgla/xNgdTKrP4mOA8yLfNZJQx1VoAa8gXsIG+4J3Itt2VMD+NEsy2KOYBtuSf6K35VlxqMZqaAIMED7TpEAn1+ahsszpjqjjiqIqBwsWQxzXW8V9/KQtXyLGYWtTYygdTg137t3ge55AgkbE23BiyaSsSLofcGYVrXHVYgSwkydrwZMjsrmHGm6zdWpw5/Z1STPZRWDwgqEN06IibQ4W+7FvVWptIR+uSfGtE5u2e6Qsva4AhVJnULiEAekIQg0Cqrxri6VGi4vAe5wgM/i6T0F1YswxbaNN9R32Wgk+nJY7iMS/FVXVal5NhyA5BQz5eC/JfBi5v8FF4hwtetNSq4BokhrRDW7mA0bnuorD5QQ0Egye209Vq2Jyhr2aXCQvBytoEACFyd+VHZ2I3oz6hkY5i0KsZthvd1XN5bhazi8HZZzxdh9NVpjdv0Kr0825UTzQSjoicCTMD4dVImIIII6/rkmWTv01qZO2qD5GytOY6JIa2zheeXdVyOpE4RtEDQIAk/17LlJ0vmIU7Qy8diXCfIJKvgYdDR+CnzVjcGOMvaHPaPh5K508DLZVe4ay5xMnbkevkro3DQLLnntnRDSIj/APLnko7NcrtCtVJi84vCghKhnsy7MsBZGTZ/VwrHUwNdN2zSY0mbkfNWzH4AdFA4zADorRyemSljp2i88K4hji2qw2eBPbse4VwqOkLG+F8WcPiGSYpuMOHIE7O7Xha7TM7R6J0xJKyAzmldZBUy/wDe1GHk938xW6ZrhNTfJZlnmE0Vyf4gD67H6T6pE+Nm8eVENhcsa1SVHCRcW/NeqLU+p07KUpsrGCNH9nvEHvS2lWdL2ghpO5G8E8zZaGAvn7KsSaVZjwYhwK37D1NTGu6gH4iV29PPlHZw9RDjLR7QhC6DnBCEIA9IXF1BpTfahjC3Dspj/qVBP/iwEkfHSqllTAIUp7Vq377Ds5Brj8XAfgovAOsvO6h3M9Lp1WMlXGyZVnJcPsm+JKiyyGlW6z32jUYdRPXWP5Vf6j4VI9pBBbRPd/4KvTP+VC5V8GUZhiD0KumV0/e3m0Dfl3CpYWo+z7Diph2uO4Jb/wATb1XX1SqKZz4lsd5ZlGlrTb4J4/J2uMkD+imvdwuELgs6ENsJhAwAAJ+xqQDks1amDR692kqzUukqhWsxEPi6KhsZQVmqslRmKopLKFQxuHWi8GYn3mGa4kkixudxZU7MaVip/wBmL5wp/wBR/wDOVWHiyM1RcifC7yKznihniaehIWi8is94nIAeTycD+H4okZEi8PTT5rbJjgnE3T9RZdDWobjzW8cN1NWFoH/tt+QhYLXdcLeeGmRhKA/7TPmJXZ0vs4uq9EkhCF2HECEIQB1CEINMo9qb/wDG0x0pD5uP5Jjl77Jf2qO/x7f9Jv8AM5RuBqLzM/3Z6mD6ImmuSVd1l4bUXmu6yjZUjcbWiVROMMVrZS/8n/KFZs7rabqhZ3iNRaBy1H/kf6Lo6WPzTJ5pUqI4LRfZNi71aRPR4+h+gWcgqxcB4/3OMpmbOlh/3C3zAXoZo8oNHNB0zanhIPCXcUjUXks6kIFKteknpB9TohDD9r1x90zo1rwnbCtsWhCoFH4uylXsUZjmpB0V7NHQ0k91N+zVunBMP8Rc7/k4lVHijE6Kb/KB6q78F09OFoj/ACN+YldEdQ/0lLcixuqWVJz0BxeOs/EXVyI8JVQzgePzSS9AvBHYajAXXvS7dkyrFTKDceKo0DqvonAUtFKm3+FjR8GhYPwnhPe4yi3q8T5Ayfot/Xd0y1ZwdS9pAhcQuo5Tq4hCAPSFxCDTIfauP8c09aTf5nKFwL1YPa4P8VS/0v8A2KreDXm5/sz1On+iJZj16dsm1NOmKBcruf0JaVmGJkPcDyJWt5sLFZZnQ/fFdfSPbRydT6Y1C90qhaQRYggjzFwk11eiQRu3DWajEYenUG8AOHRwsR8VIuWb+yiu73lVk+HSHR3mJWkOXlZocZtHXB2htWTKs9PMQozFFRKI7ha3iU1QVVou8YVpwZstQMWc1ReY7KWqKCz1xDStaFTMw40xkv0A7ST+AWtcPN00mDo1o+ACwbGvLqjibkuP1W+ZR9kLpyx4xiiGOXKUmSlQ2VTzp3inurTW2VSzxc8vJZCPJMMQU7Bt8PoE0q7pfY3otnsqwU4svP3GOPqbD6rXVnnsoaP3p5w36laGvSwqonmZn8wQhCqSBCEIA//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0726" name="Picture 6" descr="http://realty-assets0.staticimagehosting.com/assets/irto/stock-photos/deciding_to_rent_or_buy-3295bdf745292c968c2b95db702c396a.jpg"/>
          <p:cNvPicPr>
            <a:picLocks noChangeAspect="1" noChangeArrowheads="1"/>
          </p:cNvPicPr>
          <p:nvPr/>
        </p:nvPicPr>
        <p:blipFill>
          <a:blip r:embed="rId2" cstate="print"/>
          <a:srcRect/>
          <a:stretch>
            <a:fillRect/>
          </a:stretch>
        </p:blipFill>
        <p:spPr bwMode="auto">
          <a:xfrm>
            <a:off x="914400" y="4800600"/>
            <a:ext cx="1753679" cy="1676399"/>
          </a:xfrm>
          <a:prstGeom prst="rect">
            <a:avLst/>
          </a:prstGeom>
          <a:noFill/>
        </p:spPr>
      </p:pic>
      <p:pic>
        <p:nvPicPr>
          <p:cNvPr id="30730" name="Picture 10" descr="https://encrypted-tbn0.gstatic.com/images?q=tbn:ANd9GcR6BzgLPiDlNFnYTOQGaCMELNU08zE4ZIhSV-qUP5lAHZXTFfwZ"/>
          <p:cNvPicPr>
            <a:picLocks noChangeAspect="1" noChangeArrowheads="1"/>
          </p:cNvPicPr>
          <p:nvPr/>
        </p:nvPicPr>
        <p:blipFill>
          <a:blip r:embed="rId3" cstate="print"/>
          <a:srcRect/>
          <a:stretch>
            <a:fillRect/>
          </a:stretch>
        </p:blipFill>
        <p:spPr bwMode="auto">
          <a:xfrm>
            <a:off x="5410200" y="3026897"/>
            <a:ext cx="2895600" cy="3831103"/>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BUSINESS REPUTATION</a:t>
            </a:r>
            <a:endParaRPr lang="en-US" b="1" dirty="0"/>
          </a:p>
        </p:txBody>
      </p:sp>
      <p:sp>
        <p:nvSpPr>
          <p:cNvPr id="3" name="Content Placeholder 2"/>
          <p:cNvSpPr>
            <a:spLocks noGrp="1"/>
          </p:cNvSpPr>
          <p:nvPr>
            <p:ph idx="1"/>
          </p:nvPr>
        </p:nvSpPr>
        <p:spPr/>
        <p:txBody>
          <a:bodyPr/>
          <a:lstStyle/>
          <a:p>
            <a:r>
              <a:rPr lang="en-US" dirty="0" smtClean="0"/>
              <a:t>Most valuable business asset is a good reputation</a:t>
            </a:r>
          </a:p>
          <a:p>
            <a:pPr>
              <a:buNone/>
            </a:pPr>
            <a:endParaRPr lang="en-US" dirty="0" smtClean="0"/>
          </a:p>
          <a:p>
            <a:r>
              <a:rPr lang="en-US" dirty="0" smtClean="0"/>
              <a:t>A satisfied customer is likely to return</a:t>
            </a:r>
          </a:p>
          <a:p>
            <a:pPr>
              <a:buNone/>
            </a:pPr>
            <a:endParaRPr lang="en-US" dirty="0" smtClean="0"/>
          </a:p>
          <a:p>
            <a:r>
              <a:rPr lang="en-US" dirty="0" smtClean="0"/>
              <a:t>Businesses with good reputations have salespeople who know the uses and the quality of the goods and are concerned about matching the appropriate goods with customers’ needs</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BRAND NAMES</a:t>
            </a:r>
            <a:endParaRPr lang="en-US" b="1" dirty="0"/>
          </a:p>
        </p:txBody>
      </p:sp>
      <p:sp>
        <p:nvSpPr>
          <p:cNvPr id="3" name="Content Placeholder 2"/>
          <p:cNvSpPr>
            <a:spLocks noGrp="1"/>
          </p:cNvSpPr>
          <p:nvPr>
            <p:ph idx="1"/>
          </p:nvPr>
        </p:nvSpPr>
        <p:spPr>
          <a:xfrm>
            <a:off x="457200" y="1600200"/>
            <a:ext cx="8534400" cy="4530725"/>
          </a:xfrm>
        </p:spPr>
        <p:txBody>
          <a:bodyPr/>
          <a:lstStyle/>
          <a:p>
            <a:r>
              <a:rPr lang="en-US" dirty="0" smtClean="0"/>
              <a:t>Name given to a product or service that is intended to distinguish it from other similar and/or competitive products or services.</a:t>
            </a:r>
          </a:p>
          <a:p>
            <a:r>
              <a:rPr lang="en-US" dirty="0" smtClean="0"/>
              <a:t>Created by the business selling it</a:t>
            </a:r>
          </a:p>
          <a:p>
            <a:r>
              <a:rPr lang="en-US" dirty="0" smtClean="0"/>
              <a:t>Designed to help build customer loyalty to a product or service</a:t>
            </a:r>
          </a:p>
          <a:p>
            <a:r>
              <a:rPr lang="en-US" b="1" dirty="0" smtClean="0"/>
              <a:t>National brands </a:t>
            </a:r>
            <a:r>
              <a:rPr lang="en-US" dirty="0" smtClean="0"/>
              <a:t>can be expected to have uniform quality, and make comparison shopping possible</a:t>
            </a:r>
          </a:p>
          <a:p>
            <a:r>
              <a:rPr lang="en-US" b="1" dirty="0" smtClean="0"/>
              <a:t>Store brands &amp; house brands</a:t>
            </a:r>
            <a:r>
              <a:rPr lang="en-US" dirty="0" smtClean="0"/>
              <a:t> (e.g. Kirkland, generic products – less expensive)</a:t>
            </a:r>
            <a:endParaRPr lang="en-US" b="1" dirty="0"/>
          </a:p>
        </p:txBody>
      </p:sp>
      <p:sp>
        <p:nvSpPr>
          <p:cNvPr id="28674" name="AutoShape 2" descr="data:image/jpeg;base64,/9j/4AAQSkZJRgABAQAAAQABAAD/2wCEAAkGBxQTERUUExMWFhUXGR0aGBgYGB0dHRweIBscICAgICEgICgjHxwmHxweITEhJSorLi4uICAzODMsNygtLisBCgoKDg0OGxAQGzQkICQtNCwsLCwtLywsLDIvMi8sLDQsLywsLCwvLCwsLCwsLCwsLCwsLCwsLCwsLCwsLCwsLP/AABEIAOEA4QMBEQACEQEDEQH/xAAcAAACAgMBAQAAAAAAAAAAAAAFBgQHAAIDAQj/xABPEAACAQIEAwQFBwgHBQcFAAABAgMEEQAFEiEGEzEiQVFhBzJxgZEUI0JScqGxFjNigpKywdEVF1NUk9LwJDQ1Q6IIVWNzdLPCJUSj4fH/xAAbAQABBQEBAAAAAAAAAAAAAAAAAQIDBAUGB//EAEURAAEDAQQGBwYEBAQFBQAAAAEAAhEDBBIhMQUTQVFhcYGRobHB0fAGFCIyUuEzNHLxFRZCYiOCorI1U1SSwkNjc4PS/9oADAMBAAIRAxEAPwCzeOeMoMsp+bNdnbaKJT2nb+Cjvbu26kgEQvnTiX0nZjWOT8oaGO+0cLFAB5kdpvefcMCEvw8QVaNqWqnVvFZXB+IOBCs7gH00zRusWYnmxHbnAdtPNgPXX3avb0wIV/Qyq6hlIZWAKsDcEHcEHvBGBCSOION2EjxUoS0e0k0h7Cm9rDxNwR3kkGwNr4rPrGYb1rbsui2lgfXnHJozPr9yEIyji6dp4w9ajrq7SLERqABJAJiFuniMMZVcXYu7Psrdo0dSbScW0iOJcMP9RWlNxrWC1QzI0RNzAALhNRW4Nr+sNN9R3tcWIwgrP+bZuSv0ZZvwQCHfVsJiY6scunBNPFvEjR08DUpUtUMqo53ABHXfa+4G/TfE1WoQ0XdqzLDYmvqvFbJgJI5KFwhxVI0wp6l0cuuqGVRYP1uOg32YdAbqwOG0qpm67oU1vsDG09dRBABhwOzv4bdoQriDiuqjlqlSWwjljVBoQ2BDkjdd+g64Y+q4F0FWbLo+g9lIub8zSTidkKzBi4ucWssqqCzEKB1JNgPecI5waJJgJWtLjAElIHHnH8lJNHHTpG4ZBIXa7Agswsukj6p33+7CNcHCWnBbejtFNrsc6qSIMR5zzXPNvSHMhhKQoEeJJCHJJOpbkAgiwHS5G/W2LlGg2oySVl1qOrqOZORIT5SZhHIQA669IYpqGpbi+46jriAscBJGG9VQ9pddBx3KQ6Agg9CLHDE4GF8xJksrVbUkQ1SiR4wLgXKFr7kgDZTiiG4wu4NdgpCq7AQD1rpScOVMtS1KkRaZL61DLZbEAkte1gSN794wXSTCa+1UmUxVcfhOSnT8DVqvGvLVuaSqMsiFSwBYrqvYGynr1sbYW45RN0hZyCZyzwMqJScL1Uks0SRduC/NBZVC2v3kgHoeh6b4A0kkKR9rosa1xODssM1IXhGcBeaUiMkXMgUsCZvVsi6b2c6gADa5I87FwphttM/LjBg8OJ4LtVcBV0aO5iU8tdTqsiM6i17lQb9PDCmm4JrdI2dzgAc8jBhTPRLRczMNfdFE7+8jQP3yfdhaQlyi0vUu2eN5A8fBU3fFtcosvgQmLM6KlTLaV1EnyuVnZrnsctWdRbzuo+D+WBCXb4ELL4EK4eMeGq7Oa2eoVooqaNzBA08mhW0MVbRYEm7hje3l3bCFA4D4Hkjrq2mrKZXkSjkaNWAcMxZQjp3G5uAeo3GxuMCEu8RejWvo4efLErRj1zG4fR09YDcdeouPPAhcsi9HeY1cPOgpi0Z9VmZE1fZ1EEjz6YEK2vRDnc6ZdW0kyss9CGKqwswVlYqu/gyn3FcNcYaSpaDQ6q1pyJHeh/CVEk89FBJvGySSsL+uweRbHx7Maj2BvE4o0mhxa08111uqvo06tVmcho4CAe8ns3K2q/L4kgk0RRrpja2lALdk9LDbF0tAGS5SnVe6oLzicRtVHx1hSOlYDV81JqXuZObLqB8it9+7r3YzgYAK7V1IPfVaTGIg7jdEdvkpq1zBqWn1F4hOksLnrodgCD5hgb+DBx4YdeybsmQoDSBFStEOulrhxAz6RlwhRMvnZvm1JEgcvTt/4gsSg+0NJA+sF+scI0nLqU1VrW/GciIeOByPRj0TuW9dmZnWqmIsXlgJHgdMt/vGAuvSeXim06GpNKnnAd/4q/V6Y01wqXeNYebEEVwHDBtJ79iOvQHfa+MfS1aldFNzwHZwdvl0rS0a7V1C8jCIncqt4moi0DAgh4TqsRvpawYfHS3s1HEei6pa51J3MePmuloPAqBwODsPLxHUjXFOWCGoguOxHTRlh4lOwB7zoB8jjrbILzLvFcRbrVcbUrHeT0nJReFxoqo6ieURLqLamvqe9+gAvY33Y2HXfFm32qjTpmlOO7cuUsnwVhVqujnmftxyVyIwIBBBB3BHQ4xV1QM4hUzmSpS8SB5GVIy3M1MbAaoiCT+vfFUw2riukpl1bR11ok5dR8kXyWvpKfMqiU1tO61euxDbRkEEBz0AYE77Ds+eHNLQ4mc1XrU69WztZqyLnbyQvPs8alpI1SSgDrMsghpAzWKnVqLa7AG1iCu4Ptw1zobAjoU9CzitVJIdEES7qyjxU/jbiajWjqHpJUaet0LIFILKuix1Du7IK+1sOqPbdN3MqKxWWsazRVENZMdfnj0IJxhnELtlRjqFHJRNbpZzEQY9yveRYnT32wx7gS2CrNjoVGisHNzyBwnNMGY1tFIKh6qeie8fYlpmaOd202syBje3QXJGwuLdHktMyR0ZqnTp123RTa4Y4h2LRyK4ehChtDVTHvIjH6qlj++PhgoDMp+nKnxMZwnr/ZfOeLCwk6+irhQV1X87Hrp4weZ2yu5B0gEbk3F7C2wO/cRC5elOk5FcKZQwip4Y44tVrldOosbAC5dmJ88CEn4ELMCFdnFmQNm0MEdNUQrLRGSCeCV9BVg+kydDs2m9/wCIIwITMa2KnehpzVprmy+WniqwbrzLxaGB8LglSTvt44EJS4e4cnyaCvmzGSNYpYHhSIOGM8jeqQO/a43F7MSbAHAhSOL8ircy+QT5U2qlWCNEVJQnIddjcXFiAQLrc9m3hcQmT0bQStmeYc+qSsZIoopJURVUtd+x2QAxUCxPXu7sCUGDIQLiDJXoJAjmRIkctTVSAnRc+o9rfzBuQGDEYznsNMwcthXY2a1NtbbzYLiIew4TG0euqAV0fjerZChr6ZgQVJMUoJBFu6G18LrnxF4dvkmjRdnDrwouHS2P9y14GhWSvpIlKyrFFLzSA2mzc3btKCR84o6d+CiAXtAxiUuknOZZqr3C6XObGU4RuJ3FaZvlq0NWIJmKxLIs9PIQT2dQLIbAk3At9pVOwYnCOaGOunLMJaNZ1roGrTEuIuuHRgdn7EjYiHDPDhrMolKgiVah5IG6E2SMEA+eki/cQD3YdTp36R3zgoLZbBZrc0HFt0NcOk90zy5pXqqpZI2C3E80kWuLSb615gYjawDFlOm9wxYWsBiIkEcStJlNzHAn5Gh0O4GI6oOOUQvocY1FwSD5plBkk1KwBI3B8ttvuxz2ktCutNbWsdE5g8FdoWoMbdIUKXh3VYSGNgB3k30nYjp6pBII6bnod8Fj0XarO5svBA5yORjsy6cVN78Gzdkeu/iuvE+Smq08vlXXvckjy7IBBtc9dvEHu6QVajARTMTt8lg2yg+s0NbHT5bfWCU5uA5jJ85Uxa28SxY+wEb4p6lx2rIdoas50ueO1WLl1IIoo4gSQihQT32FsWGiBC3qVMU2Bg2CFV/ph4fmnqqZ4InkZ42Q6QTbSwIueg9c7nEFZpJELo9EWllOm8PMAGev9kAo/RRXuAW5Mfk7kn/oVh9+GCi5W36Ys7ThJ5DzWVfonr0BK8mTyRyCf2lUffgNFyGaYs7jjI5jyQek4Gr5JDGKWQFepeyqP1ibH9W+GhjjhCsP0hZmtvXx0Z9Xmj8XohrSN5KdfLU5/wDhh+pcqh01Q2A9nmoGZ+jOvhFwkc1hciJ7tbx0sFJ918IaTgpqelbO84kjmPKVaPo4y0wZXGrKVdg7sCLEFibXHjpAxPSENWBpKqKlocRlkvkxEJIABJJsANyTiRUVcnDVNHQLT1Fe3yKKEFoqVn1SyysCrTOqgNfSQgUrsBvYXuIUbj/IY81c1uW1CVD6FD04NpAFuNSq1j0+iR42ve2BCqSRCpIYEEGxBFiCO4+eBC1wIVv+nrgtoqg18Skwy2E1h6kmwBPgr7b/AFr/AFhgQqiwIXpOBCk5fJNq5cLSapCF0RlruTsBYdetrYEL6o9FvCX9G0CxPbnOeZMR3MQLKPJQAPC9z34EJtdARYgEHqDgSgxkhj8N0ZNzSU5J6kwp/lwzVs3DqVgWy0AQKjv+4+aWuIOK6bK5lp4qRdTqGPLCRruSB0G52OLtmsWsYXCAFTtNteXAPJceJnvRSTMYKqtehmgSQxoJLtpdQeyCLEbN2vhigS1zrhC1G0K1CzNtTHESYwkHb1jBTUz6ihLQc+CIw7GMssekWBFgbbWI6bYnFJ0CBgs19W84lxx4pPruMaP5chpKNapg15p4ogWUEWGlrdpr23vYjYEk7SiyYX3QDsQbdUu6oOJbukwmyDjGhZNYq4AB1DOFYeRVrMD5EXww0XgxCbrG70o+k2tneTKnoJQkksjcpzcKwaMEBha+htrgj8MMIgwU4GcUmcQ5+ayrqTJC0FRFlU8U8TD1XDE7HvQhgQfA+8olXPJNVHU0NQlEaMtRS6CJBIKyQQalDBT2LsQ+4uTYdwIEJ49G/CVJUUkFfOPlNXKwmed2JYSK9wBY2XQVC2HhY7bYEKysCFmBCzAhZgQswIWYEKKaFeaJd9QFuu3+v9eOEjGU/WG7dXeYdk+w/hhUxfLWQxVlHFeDKZ/ldzpqXhkfQP0IymkNbbVvgQglbw/mUzmSWlrJHbcs0MpJ95XAheUfD2ZROskdJWI6m6ssMoIPkQuBCYeIRV1cKmTKJvlZ2lqRBKC4FrHQoC67CxYg7dAL7CEsfknXf3Gq/wACT/LgQvseaFXUq6hlYEMrC4IPUEHYg+GBCqviX0G0kzF6aV6YnfTbXH7gSGH7Vh3DAhAIP+z++rt1yhe/TCSfvfAhWPwX6OaLLu3Ehea1jNJYt5hdgFHsF7dScCE34ELMCFmBCCxUMfy6WbrKIo0Fx6q3c3Bt9I9R+iPHExe7VhuySe5MDRfJ2oRkuiTMmnSLQwSeCXxLJLDpJ82U3v4d5tim2DUkcR3LatF+nYxSc6RLXN5EOmORVfcbws1bVBQG/wBrhJHyYyGwhS7FwPUF/wA333PjjYokBg5HbG1c5VHxdO5HOH85ipIZHaGaWbmyMqR0zoJHLGz202VdGgC5uO1tfEL6Ze4CcIG1PY4NE+CTxFKWjd1APIlDE0LEKzFjoO3aY6vzndqPnaxIAIG/eocZnhuVtZXksM9Hls0uoGlijkQg2F+Ut7+IsMZ9T5zzVyn8o5LfPcroKl2eXaQxPAzqCrGN+qnbex3F+hvbqbtulPQ3KeE8ugmim5s8rwAiETSyOse1uyp2G21unTwFi6ULlS8H0MVQJaeqqqdOYJDTxSssDMCDumk9k2sVva2wtgulCc1zWImwf7j/ACwXShTcNQoWbZnHTx8yQ2GpUUd7O7BVUeZYgeXU7A4EKbgQhGZcT0kDaJKhBIekanXIfZGl3J9gwIUuirWk3ETovcZLKT7F3Yexgp8sCFMwIWHAhL1ZxHHFIxkmUIqsSu19hfba5Pl33wIVTQcdZzX1ksWWurKt2sYo1CrcAC7i/fbfc77YEKb6OPSBmc+YyUVTokYLKCdCjlugPUpYFdQ09+5G+BCuTL+Zy15ttffbp12+7AhScCEg8d1xFQqrmPya0YugWQ3JLb3UW6be7FG0vh0X7q6bQ1AOoFxs+sk5y0bBhihGXZm6rK/9L67Ja7RykIWdQGsRueoHmb92ImPIBOsnoKvWizMcWM90iTsc2TAJiZ61EGZyf99//il/y4brP/d7CrHuzP8Aof8AU3zXaoqpk06s6tqUOPm5D2WFwdh92FLnDOr2FR06VGpN2xZEj5m5jPapGT5m/MJ/pbmgRyEqY5LWCN2rldtJsfdh1OoZ/EnPYVFa7My4B7pdlzRN5u8YZ7Rgu1LR10kDTpmoMShiz6WsNIueq32wobVLbwqYKOpWsNOsKLrJDjECRty2pq4Gmd6Yl6kVPzhtIARtZezuATY3388WrOSWYulYumGMZXAZS1eAkTO/HAnZCD5xxStJm/KlIEM0Md2PRGDSAMf0Tex8Nj3HGrTs5qULzcwT05LBfWDKsHIhGqLMCuYPTcpQrxmoWUH1t0Qgi25vfe/TTtjOvQ+7HFa76IdZRXvYg3Y3ZnDh0Zyk3Pah4p55o9WpMyFwrEakFHCzgi9jcJ3+7rgtZIbTI9YlWNEMZUNWm+ILeoyADwzUUMvLpW/2mVHas7MUkhdghtHbtfRAB/ninhAz2rVh16oPhaQKfzAQJGOzambJ0Ec+YoXYhFiVdbk9YLnYm1yd9hizSEVCOSyLcb9mougY3iYH93giuQf8Ig/9Gn/sjFt/4p5+KyKfyDkqx4o9EbL8pq3qk0XkmYCEswW5Y/TF7D8MaFK3TDAOGf2SFqAt6O4g6L8sUlzGBamNgZEaRQx5mxEal28Bb6wvL72Ym727sN29JdWi+j6P5K9WarTAoDK7Up+cDEgaAJCTcjoQCNrgYPezeuRjz+yLqb+D/Re1NJFWipR0EbuFERUkPCwG+o29e/uxXrWy+0sjt4pwbGKuHGanpH9LPCM+Y0scdPIqPHKJAHJANlYdQDZhfb34EIFlXo2r5gBmeaTOg25MMjWb7TEC/n2SfPAhP3D3DFJRLppadIrixYC7N9pjdm95wIRfAhZgQoObVWhNioY9L/y78CFRfpN4lePXGJItVypVRuCNjtew+GBCH/kyKHKTV/0rJBVSorGCKW2sk9lWCsGJCtc39Uk4EJ0/7OSxmjnYQKsgk0tNuTILBrG52036Cw3Bte5IhW9gQswIVdcTcL1kte1REkLr2QglIIsEsbqRY7kn4HFCtQqOq3xHSur0fpSx0rEKFQuBxm7gc5wPKFvBk2YrFIBBRBmKiwjQKV7RbVtvvosPbhRTrAHAdSY+2aOdUaS+oQJzJkHCIx3TKHV/CmYypoMFGouDeNURtvMLe2I32es4RAVyhpXR1F98PqHmSR1SiGS8EypWxyTLG8KRqtiQblYVT1SOmq5w9llcKgc7IDwhVLVpqk+xup0iQ9zid2BcXZ8oCY+I8jDUkyU0MayyLpFgqXBYXubdLXxYq0pYQwYlZNgtpbaWPrvJa0ztOzDBD6LIJ48nal0rz2VwRqFu057/ALJwxtJwoXNqt1rfQqaUFpn4AQcscANnNEuCMqemo0ikAD3csAbjdjbf2Ww+z0yymGnNVNL2plqtTqlP5cI6APFAeK+GFqK1pJqeSROVGEZGsLhpdQNmB70ONWhaCynDTGJ8PusOpSDny4KXwllEkUsd0dY4o5I15hu1j8nIHrN2dSSEC+wNrC2K1pIfUD+BmOau0H3bM6kfqaR0BwPeFGzrI5kqmmWOSaFphPphaMOr8pImDLJYOhRNirBhqbY7HDXMbVDZMFvUfUpaFpfQvgNBDhHEbcMRthCcsmippKUGTlpSmYvHOrRzWmNl0KQRKASF7BNz7bYhbZXtLbuIE+v3V+tpOnXZVL5DnXeXw59a7T5bUVFRLNDFUXlcODMqQwrpTQhZSWmfSpOwVbnww8Wdoffc7bkPUdqhdpEmzigxgwBEnPEyYy28E7JRCChEINxFBywT36U03+7D71587ys8CGwhGfZ7FLDPTkSLrSSLVpU2uCt7ahe1722xjfx2hSqQWnA8NnStAaPqObMjH1uSvl1NFCKcxySF4I5LM8QbVNIFUysOaLgIpQJfZTYNtiR3tLZ3TLHY8shsR/DKm8dqiw5VFpKNNIqFpZOXDCscayyIIwVUyNpRU1jRfcuxuNgFPtPZ87jtmcZDHfv7kfwypvHb5JxyfN4xTx0o1lkh0ayoAOiPrbUbX09N8FDTFG01wxrSCTtjnvTathfTYXEjBNmNFU14TgQvI5AwupBG4uDfobH4EWwIW2BCj19akMbSSNpRbXO+1yAOnmcCFATialOi0o7ZsOy2x1lLPt82S4KAPa7Ar1FsCFDo8xpqiZGWeKVrrpCq17vFzUO5NvmxrGw7u/AhVxnHB+W10ss8tdPGS8jcvSBb53QQnZOs6yFspJuyiwJtgQoNJ6Nsm5naq6p1XT3KNbF5V5YUJzC4ML6lC3AB32NhCtDh/N8tgijgppI44gpK21BbaS5JdhYkqGe5NyAx7jgQp/5VUmjXzdrkEaH1CwBJZdOpUAZWLkBQCDexGBCJ/K4/rr+0MCEmekTi2eikiWERkOrE61J6EdLEeOKlprupkBq6LQmiqFtY81ZwIyP2KXco9IFdPKIwIFFizMUayqBcse33D+GKFo0m+jTLyJ3DedgWnatBWGz0jUcXcBIxOwZKdmfHNSKdamleGWHVocmMhkbuuNfQ3HxHW+K1DS9c1TQrNDXRI3EfZZ9j0bZKtXVVQ4E4iDgesKJlHpArZS5YwRxRrrkkMbHSPZr3YnYDE9o0nUpAACXOMAb/ALb1ctuhbDZmT8RJwAkeWQXXOOPauOOKaIwvBNfSxjIYMCbqw1kX229/hhlm0rVqPdSqAB7cxsjeFDYtFWOu403hzXDjn/pXvCnpAqqishhkEWhyQdKkH1Sdu0fDF+laXueGlS6R0DZrPZn1WEyN5G/krLrqtIY2kkbSiC7H/XU+Q3ONFrS4wFxxIAkoBU1UrLzJtUYO6QK2lgD0Mrr2tW3qKQBuCW64paS0jTsTDdF53rsz6tims9ndWOOA9evNRIGcm6RIB5Rrb3kj8TjmmaU0raHTTmOAw6z5rRNlszMD34omnEEcRKTSRqQASoYFwSQLaUubEkW2HXvx0NmrWiYrADDeJno2bjgeeahNhe8XqTTG+IHWY3YojGsFQsUwCSBe3E5F7XBF1vuDYkY0GuwwOapVaTqbyx4ghTL4ExBuI89gp0KzMbup7K9bG46myjvtc72Nr2xG+s2niVFUqtYPiSLU8V0xYsICwJuSWsbk+URH34zHU7KTOqmfW9RnTbm4B2HT/wDkqRl/EdA5AdGUnwsw+9VY+xQThW0bFtpAeualp6Xc/wDr9dIB7E4U+R07orpurAMpFtwRcHpiyNH2Q46sdvmrYtdYiQ5dosgiU3AIO4v2e8WPd4HElOx2em4PYwAjakfaKrxdc7Bccu4mSoldIIZpEQsrTaVWLUADpBZgzXuLEKVN73tiyoUp1PFbyTQSugialqkinRZOYjRVKFElDFV1KJCNwO5uveIQI8SvS5dHBFMyTU0kwvqFmSKrEZBBVtdo2uRdbAasCEfk4yeOsnXnK0YqnBVt+XBDRCSRhbcAyW3O17jAhGY8+SeGkiqlKS1IjZhGQQkmkTKjAkupYKSLi3ZIuDa4hd34IpjMJu1q1l2BCMHvK8oB1ISoV5GI0FSQbEkDAhScq4Tp6ebnxqwe0g3NxaSTWdv0fVXwXbAhRW4JhPWaoOksYruvzLNIJCydnrrA9fUABptYkEQvV4KiB1iaoEwbUJtalw15SSLpp3E8i2KkWIsBYWELZeCqblGFuY6EksGfdrxNEbkAHdHO/W+98CF5W8GRTBOdNNK6lrPJy2OltOpLGPQFOhd1UNtfVckkQiv9CU/9jH+yMCFW/pp/PU/2H/EYzrb8wXaeyv4dTmPFK9IvKyuqm6NKywKfI2LW9twPdjBrHWW2lS2Nlx8FZ0s81K9OiNmPXgOpT/R1pcz0r+pLF08xtt4GzdfIYr6ZlgZXbm13f+ydpulcp06rc2mPXUh/EVOaahgpjtJNIzy+xCQo9m18T2R4tFqfWGTQA3pxPkqzavv1sadgjzPbgpVCOblFQnUwSCRfIG38m+JxHW/w9IU3fUI9disW86i3U6o2ju+xXD0eH/6lTfaP7jY3bP8AihXNNfkKnId4Vo8WV6/KoY3BMUEUlZKo6ty7CMftktv3oPDG606ui6p0eJ7MOlebUqRr12URmT9gg1XxcZGYxxxqxtpJYSEkTxR9nu3Rzta9xfpucl1Gi55qFoJ448MAcB0BdNT0XqwA9xI24XcLrnY7cwNsdKg09PVzqgn1uHKuIpJFAk7MguoewuraWMVtNlB3viW652B6uv1Cne+y0S40oESLwB+HEYEjYRIDpnEjBQeUFUq0vNd5kTlU6yBi8Qh1hRdI0AtbmBSdxbYEYaBAju4QrF4uN4NugNJvPiIdeifmcc/lJGWOKsbg12+SrG0bxmL5uz6L2AFvU26EDoDtfFml8sblzGkg33gva4G9jhMY88UaxIqCpr0oVJatZT9Cy+7low+Bkb4nGbXM1TyHmsXSRkx6yHmVqtGxoEaOJnMh0mwBsB3jSoO5UdSegvjH1496LHOADRviZ5mMBuTjScbEHMaXF2GWUbcBOYGZOQSzmNE8YBdSuq9gQQdrdx37xv8AyONBlRjyQ0yqLaFSmAXCJ8FdnAVSXooye4t8CxYD3BgPdjUs5mmF0VIy1MDC4t44mUirnhuCvonmhWjd2dIUSUPH8nLxoYjM3aDoGjWG8aqTdGt1GBCN03DFBRqgkUylhyVMt5AELBgljdViQ2C39W9r7m4hMCVsRmaIevvq7JtfSpI1WsW0shtfpbwwIQ3NYKCoEDzwxSidl5ReIMWJRmW9xcdnV1wISfxTw81LKHpjPNK6Tinj5IflyTyhppRIAqhhGWCrIdwLasCE1cIZM8cKiYFFRl+Twl9RhRIwiqzLszmxdtyLtYEgXwIRrNsxWnhaVwSq2uFtc3IAtcgdSO/DmNLjASEwJQyo4qiRiGVtjMBp0naFAzbar7joPYTYG+Hii49nakLgF4/FsQ1XSTshSRZejLq+t3C9/GxtfC6kovBbVHFMaCQmOTscy9tFzyygtbXsWMi2Bt522wCiTGKC9TYs4RpEjAN35ljtbsab9999Qtbzwy4YlLKI4YlVT+mn89T/AGH/ABGM62/MF2nsr+HU5jxS/wARpoymjTvkkLn4kj7rY5yyG/pCq7cI8E8nWaSPAgdQ8wo/Akumvh8yw+Kt/HE2lW3rI/1tC1dLtvWN/Qe0Lb0j1GvMdPdHGFH4/wAThmhWXbJe+oysnQTJqF3DvP2U7gFda1kX14b/AAv/AJsQ6XNw0qm53ruVnTowpO4x1/sh3o2/4hTA9QzD4Iwx0FD8UKTSL7+i3O/tHeFZme0qtmyxyEhKuikgBHW6vqNr7X0scb5bfsrm7j3iF53RqmhaW1RmMR0GUrcP5qJ6mCCMJC4meRpW7UjKAoChnuS7aSDawsFsNrYzGmSAMMV2tssxo0H1Xy4FoAaMGg44wNgnCZxmTihmTZdJV/JFWRhIee4k3JDKQyknr6wAv54awF0K3aa7LLrXFou/CI4HAgdGxFMs4cqkUTM0S1CzTFo5TcOkkaqx+buR9Pw232tvBUtNKlN5wBE4ZnqEneqle32Z51TQSwtbBbgQQSQPi6E58EUAo0amJDSMxlfljsISANG51bBR1HePEYv0mXBG/FYOk7T74/XNyb8OJ+IxjJjDamjEqyVUHpNjeGvEqA3IEl7X+iEPuHL38NS+OMy2MaXEOycPXgqFpa5rw9mYx9dWKADjGpAskpA/SCsR7CRcj23OM06Ms5Mubj0jx7lF/EbQMGnrAMeuK0r89NYiRSj51L6ZV6bj6Yt2VNhdhsOtsLRsgsri9h+E5g+G/l2qV1Y2toY8fEMiPEbPWCuLgSm5dDDf6QLj7LMSv/RpxvWdpbTE+pxV1ggI+MTJy2wIXKopke2tFaxDDUAbEdCL9CPHAhZ8nQOZNC67aS9hqt1tfrbywIQmXOqGCyGaCPSTpUFRYm97AdCbn4nCwklEaHMYpheKVJB4owP4YRKpWBCj11EkyGOVQ6GxKnobEEfeAcK1xaZCQiVFbIoCLGO47fVmPrizdT3j+Pjh2sdvRdC2OSwGPlmO6EqSNTblVCi5vc7AA+O973ODWOmUXQsOSQG94wdTFjck3JKE9T0vGm3TsgdMGsdv9eii6FvT5VEjBlUgre3aba4AO17WOkbeIB64QvJRAU3DUqqf00/naf7D/iMZ1t+YLtPZX8OpzHigvpBTTT5fH9VF+5LY5nRJvVq795PejR5v21zt7nFBeGXtWU5/8VB8WA/ji/bhNmqfpPct+3ibLU/Se5b8af8AEZv9d5wzRf5RiyNBD5uQ8UZ9GB/2tx4wsP8AqTFPTn5cHc4dxU+n/wAs07nDuK4cGQ6M4RfCaT8HP8cbdgde1buHgoLQZ0Q/l/5K2eMMkapiUxNpnhcSwt+kO4+TDbw6dbY6OhVDHY5HArz+oy8MMwkvhZKKRDBL2auKdpFSo+bYMSLAaW7QsAdNzvva1sVrTYazKU04ccwcY6YxWw/TzqtY3ZYC26RgZA244Tj0BM65XOqiNIwiDoqaVX4Aj2745G0WXS1Y3XDDcCAO/vUptNBxvudJ3mSUFzziCGgUgsstSdlhQ3se7WR0F7dnqdgNr42dC+zr2m/W9etvfEg59t0i2LrFO9GvDssKy1VUT8oqTdlPVRcncfWJN7dwsNt8dHa6zXQxmQWfQpkS52ZTLNncCM6vKqFG0tqNvoI5P2Qrrc9BfFG+3KVIajQSCcvXitMympXjvOYWjuRd7FQy3vuehFjv3WwjrpHxZILmxJQDMOGstDC8TMzPy9KO7HVyzJa2o27A1d21vHFc2ahu6pHcmuuc+3iu2WUGWRkaVTUDfTLrZlNyPVkvoN1PcOm2HspUWGWgT2+aA5iN/wBPU1gecljcg37ha59guN/PE19u9O1jd670uYxSMVSRWYXuAb9DY/A7YUEFKHA5KZhU5aSyBVLMbAC5J7gMCEjcU18kit2+Wii5jN1JF1AJP0vWG2wBNtyDZwTSg2VatCRLTF25jSR3KL29ACntEHsqJOttyuHmm4C9GCibVYXXAcUlyZLVpmOlBJSSO7yB2IGmPUWLEglXCqdwCQTYd+GKRXBwZxKagvBMV58YBuLWdD6rbEgNYjUoJsSO4g4ROUyl4lQq7OulUJW4N+0A7EbgEHSoN7WOtQCThEqmjOI+Zy+1qvbptfVp6+R6jqNvEYEJeyLjESrVhlHyimkdXjFwNIcqp1WI7iNvDpvgQmGpzmJGdS1yiF2tvYA2Pv8ALAhaU2eROVC6u0SoJGxI7vhuPEbi+BCJ4EIHxDwrT1jI04YlAQNLW64iqUW1DLloWLSdexgilGO8Sh1V6PaSTTzDO+n1dUrG3dtfpiuzR9CnNxsTuUlPS9em++0AHkuX9WdD9WT/ABDh/ulNWT7RW07R1KPL6PMtTrqHlzDf4Yr1vdKP4j46cepOpaat39AHQ1c6XhbLkb5t50JFtSyMux8xvbGebXoyoQ12I4gx2hSVtIaQqsh4aRugIvlnA1LDMs6cwyKbhmcte4tv47HGzTs1JkFnQqFTS1pfRNAxdPDpTPiystL3EnD1FWbVCqXGwdTZx5XHUeRuPLE1KvUpfKVG+k1+YS6vothIslbU8v6odSPuW33Yse/O+kKL3YbyjvDvAlHRkPHGXkHSSQ6mHsFgqnzABxDVtVSpgThwUjKLGZJmxXUqB/k2NTuJ5hJJfmOOXdgQq2to0gAIoFgD1uTfEer4qLVbZxPJcxwhThVADDSzNfa51E9k3G6i9h37Dc4NWEalq3ThiNR83JLHabnKVKnSeUYtI1Kw0BDYAjba1gAMGrGzfPgk1IGRjGeyFoOFE5nNE0usrZyeWde7kk3TYnWR2dItawFsGrEzKNSJmfXorRODotARpJWAR0XdFI1BAT2EW57A63HW4ODVCM0agREqblORLBI7pI5DliVIjtdm1bWQNsb2F7WPswrWQU5lO6ZBRbD1Ik70oZryKRQNubIFPsALH8MKE1yRstzcygB2usVtINupvbfqdIvYdBqNsXLLTDnEnYqFtquYwNG1F+HswHy2G7CwLXJO35t8W7WBqSqNhJNoAjemPjOngq6Z42aMsO3GTpOl13U+y+xHeCRjIC3iqN4F4sqmzumknlZmaQxMDsAHNiABsO1Y7d4GBC+mDlsNiOVHYix7I3AOoA7bjVv7cIlW6UcYtZFFiSLAdSbk+0nf24ELjDlUSmTsA8w3cEAg4ELc5dF/ZJ3j1R0bdvidz44ELaOijX1Y0HsUDvv+O/twIUjAhQszzSOAXc+fu8STsBijbLfTs0AyXHIDNWLPZn1jDUpV/pFiB0x2Zj0CAuT7DsMZzrfbqvyUwz9Rk9X2W1R0BUIl+A44eZUP+k8yqfzVK6qfpTHQP2eyfhfDfcrXX/FqOPAfCPXQp/d9HWb8SoCdzce3HwXQcI1bDVVVyQr3iIWt+udNvffFiloehTxIHTj3+SadK2Zpu0KJcf7vIT4IdxNw5BSU0dVTSyO+tbSFwwdWv4AAj/W+J7RZaRoxmCrNg0hWtVd1nrtAEHCIghWHkTEwrfuuPvOGaFcXWNk8R2lczbABVKD8Y5zoK06ycp5F1CQgkCzDsm1yL73PcPbjes9IuN6JAzCybXXDBdm6TkdmG9Q8tzKp02VaN/0llsPgCTid1CiM7w6FWp2q0OyuHiHfupaVLo/MlnjaWxCU8HRifG5LH2kALucMNNpEMaQNrneo81I2q5rpqPBOxrfU9wCYqmqVI2kY9lVLH2AXxUYwvcGjMrQc4ASULyuKSojWaWR1Eg1JHG2kKp3W5HaZiLE728sT1XNpuLGDLCTjPXhyTGguEuUnLqKaOV9U5khIGhXALqd73YWuvSwNz54jqVGuaIbB2kbehOa0g5r189gBF5LAnSHKtoJ8A9tPl1xXvtVptkqumBiMYkT1Z9imTVCra53PQAEk+4b4R9VrTBz3ZnqChDSVqlWhUsGGlb6idrW63v09+CjVbW/DM4xxndGc8EPYWfMoqZxC78oOS7C+kK4NvHpsv6XTzxZNB4beOXMKK+CYQrhKsC08ryyEgTyLd2LGwYBQL3PgAB1PtxSs5inJ3nvUVgY57IGJk9hO/YAjdHmUcjMisda2LKysrAHobMAbHx6YmDgcFeqUHsaHEYHIggjsST6b6Fny3mqLmCRXP2SCpPu1Xw8KAqv/AEOcYRxVLwSsAs4XQxOwdb2B+0G+I88BSDBWRx3U/wCym31h+BxYsf4zVVt/5dyqatzPlqXZjZdzv1Pco8z0+J6A41bTWbTYd+xYVioPq1BuGaBeiXLWqs4p9r6HMznwC73/AGtI9+MFdSvqevrFhjLv0HcOpPcB5nAhCYxWzHVqSmj6qunXIftX7I9wuOnngQtqSpdlJErPqOmI2Ua7dX9Wwj8D3gXF9S3EKZDUyI+mYLY+pIuwPkR3N3+HwOBCIYELMCFXPHacyrp4nuUknjVgDa47It/1HHPNF/SVS9sugciAup0SdXZalRuYaSOePkiXEEYppIoaYpSq0UzsyIgY6Athdhte/XrjYqfCQ1uGBVSxuNoY6rXmoQ5oAJMYzOXLkhK51VyoEEskhMFO9oFGoajFzdRAuJCpLCxAsx6WxFrHkROwZdEq4bJZabrxaB8bx8RwwvXYGRbOBwmQu1Tw/NNJIzqsAli5KGWS7MLwlNW7EvpQ3H1vH1i40nOJnDCMehMZbqVJjQ0l91143RAHzTGAESRHDqHf0iZhFNl94XDqsyLdel7E2B6HYjp7O7Dq7g6nhvUehaFWjbYqiCWk45psyD8yPafxOKehPybeZ7ysa2/inoShxurJVA9hlkQWSX1GKk9GuNLgHxFwRvtbHTWQgjbhtGY8x1rAt4cHbCDsdkenYeqehRabLtRH/wBOdh4rOwU+zrt+ti0asD8Uf9vruVEWeTjQP/cY9dKYqZGiWwhipARuQwklb7IAsT5ktbwxSe5rjJcX9g9dS0aTHMENYKc9Lu7xPJFK3LzJRtCOyWj0i5vY22ue/fqcQUqtyqHnYZV4sll3ghvB+do0K08h5dRCAjxvs3ZFgR4ggDcfyJntdAhxqMxacQQm0nyLpzCjZjmtRJPNRIYixpXkVkuCGvpVTdiAd+v3YirUG+7XxIJMdmeSs2Sq1lpaamLQQT1qNPmMU2UmA/n+SIuRb5wSgAAaPW9YA3ta2/TFGQ5kdi1WMdRtwqz8IdN7YRz3xhGc4ZorlhaneFaht+QiaydtagahfxJufPFQE0bU5z/lc0AHYCJw4TMqrUu1mE0x/UTHA+WSj5pl71JqRAwCsiAMfUZ1YNbbqLCxI+t32IxZ0cW07Y+vEtMDngQSOUqC042dtP8AqBJ5c+a8paoVNfHe0ctKja01AlzIoFhbqi9b+JXYY13sdSs5jEPOe6PEqiCHP4hL8FQy0okjuwhrXklVLFhGSw1hbG9r3G1u/uxiMBDAdxPir+hAwtfSeYLgQJwEzIngYThkE1JIxlp5FmkK2aS+p9N76SfoC++jb2Ystu5hOtDa7PhqCBsGzo38+1F6qnWRGR1DI4KsD0IIsRh6qr5l9IvouqKGRpIEaWlJurKLsnkwG+31umBCW4OMqxY+UZS6DYK/at/HDmvLTITXMa4QclpQUNbmUqxxI8zdAFUBF8zYBV9ptgc4uMkoa1rRDRC+kPRfwEuVwHUQ9RLYyuOgt0Re/SPE9TvtsA1ORzNgGqqeNxddLuPtq0QH3O3uvgQvOI65V0xM2lXBZzex0La6jzYm1/DV0NsCFMyxRpEhsCwFht2F7lFtvbbv8gMCF2rnTQdViNtr9d+nv6YELXKXZoImb1jGhb2lRf78CFLwIVd8Yf8AEaT/ANTH+MeOfpf8Rq829wXUaN/JVf0HxWvHOaE1TwtFE+mICFmQMyyyEW63FrKxtb6ONSu74oI2Yc0aJswFnFVriJd8QBgFreXEjbtXCHN6qaNI4XmJ+SkMAgHznIVlZWC3FyQAdQ3FgO8tD3uEDd4KR1lstF5fVA/EwxnC8QQRO4Y4HDEld8oymaqkExAKpUzh0lYhl+djYDYNcrotYEDa17XBVjHPM8T3hR2m1UrMw0wcSxsFowPwuG0jOdoO+Jy58ZrHDl8NGJkkmEi7La/Vjci5sN7b4SuWspXSck7RZfVtr7UWlrYOfRt2p5yH8wvmT+JxX0ICLG2ePeVz9t/GK3zjKkqI9D+0EWuD7wQfYRbGyx5YZCo1KbajbpS3T8JPGdliYdxBkT4gPb4Ysm1uI29h8FUbYGNMwO0eKNZdk2g3fQP0Y1sD9om7N7CbYgfVLlZp0Wsy7BH3RjESmUaqoIpbcyJHt01qG/EYc1zm5GEhAK6QU6ILIiqPBQAPuwhJOJSrpbCIWEYEINxTSSyRIIl1hZFaSLVp5iC91udvDY7G2LFmexrjewkYHcd6jqNJAhQ2y/ny07rStTmF9RduWDp0kFAI2a4JIvewtfrhwqatrm3r17n14gIu3iDEQmbFVSLwC3TAhRMxzFIQuv6TWHuBYkk7BQoJJPkBckAiFpQ5mkpYArYaSCCCGVlDKwPgQfu9mBCD5vl8GsNJl9PLqYqluWZXIBYgK6hb2VjbXewPswIUnK85p+atPTwsAVLMVjCJHYkaXBswe6kW0m217XFxCOg4EKHm2XiZNOoqwN1YdQf5f62IBwIQfM6VJgq1lMX0dJFAceZ6C3st7hgQhf8AR2XeqkUjHwSE3/cAwiFIyrhsGUOIOTEPrkGRvcuyfG/4gQnAC2FQvcCFXPHj8urgmYHRHOjuQL2Xs7/9J9+Odabmkql7bdI4wAup0QNZZn0m5uaQOePmu1bxjQNKXip5KmU6dxGbAqGC+tuLBm3C95xq1LTRZ8R6zh3qKlom3CmGVKgptx274nLPIZlc34kzGWyw08VOvQajrb3W/iuM+ppqkDdZidzRJ8AnjR1gpY1Xl54YD10r1OFJ5YkR5JR25JJSG0CRpGBN16WFvDvPTpiMVbbWEU6UDe4xnww8UHSdClUL2gZANwmA0Rn90VyjgSGEg2F/K5PxPT3DD26Kr1fzFTD6WiO37KpadN1aoj11BNkaBQABYAWAxuMY1jQ1ogBYjnFxkpN45z+eHmmlLs0EJlkURxlB6xXmPJInZIU9mO7237wC5IoS1s8U2Y1Hyk2SKN0jaMFdTxty17I1GzEDs7t7cCEOq85qJ6FkaokjniqqcODGodVepjRVksAmu4Z7JsUKXuGuRCs2ljZUUO+tgACxAGo+NhsPdgQta6rWKNpH9VRc26nyHiSdgMNe4MaXFSUaTqrwxuZUWqWpMZMbRK9tlZSwv4Fgw+IHuOGu1kYRKmpmzh8PBI3ggHoEHq7VDyGqkipkWrGmRVsSW1lgPpGxJv0uel8MpOc1g1mB61PbKdOraHGzYtJ3RE7NnQiX9Jw6UbmppkIEZDDtEmwC+OJDVYADOeSq+7Vrzm3TLc8Mua2gr43dkV1Zl9YA7ju/EWwNqNcSAcQmvoVGND3NgHIrxcwjJI1i+nVvsNINiQTsRcjcYTWsmJ4pTZ6gExtjp3c0PqatxTxusyveRFLqoAYNIF23Ntj13xWfUeKTXB04jEDOTCtU6LDXcxzCIBME5Q2cVP8AlA5xHNWypcpbcG/rE32FtrWxPf8A8Qi8MBlt5z4KtqzqgbpxOezlHihfENFFVQhueY9mVZFsRuV+PaRTsQdrAi+DX07l+8I3puoqX7l3HchB4Mi5itJVMJVCGyBVRVTTssb6wsdljFiT6t7m5w41WB10kTE9CaKTyLwGGS4y8J0/yejAkp/9nPaMkAeORuXIjkpqBBLyaz2uoBNzY4jNqoht8uEJ/u9W9du4qdJwKjjtzvrLIzFQNN0UILK+uw0KB2ix7yTiwoVCzHgMixhnlLsUXW5BMYvHzGU7G5RNNt7X2sNsCE6UNKIo0jUkhAACeu3s2+G2BC74EKsOM+M6+nq50gRDDHp7RjJteNWNyD+l8MadmstF7AXHE8eKo17RVY4howCXW9KVeDY8kHwMZ/zYtDR1E7+tVzbqg2BWL6NuIJq2meWfTqWUoNIsLBEPid7scZtsotovDW7vNXrNVNVl4702YqKwotdQJKLOPeOuKdrsNG1AawYjIjAhTUa76R+FAc3eioIw85sCbKvUsfJVt8TsO/FNmhrIz4ny79R8oU7rbXqHA+ula0HG9AYndH06BfQU0s3kvc7HwBJxpU2UqQhgAHAQq7tY4/FiomQ+kmmnfRJ8wWNk1G9/tHSFQnu3I8+7DhWYTEpDScBMJzjkDC6kEHoQbjEijW2BCE5rw1S1L654VkJUKb3swBJAYA2axJI1A2JuLYELaq4eppGLPCrEx8pr3syfVYXswFza97XNrYELlFwrSKsiiBSJV0yarsZADcaySS5B6MxJHcRgQilLAsaKi30qAouxY2G25Ykk+ZJOBCGcWUcktJIsQvINLqPEo6vb36bYhtDXOpkNzV/RlanStLXVPlxB4SCJ6JXPLuKYJQACwl+lCUbmKfAra/v6YRloY7nu2p1fRdeiZIBbsdIunpnszXKDNViq5lqDyuYI2iZyACoQApq6alfUdN/pXGGioG1DfwmInu6099ldVszHUfiuyHAZgzgYzgiBMbMUPrqZUisToSWsWRB0ITUmojwFwzX7gwOIKjQG45FwPRh+6t0arqlSYktpFp2yYMc8IHGIRSWVUre63ybYDvs5Nh7u7EpcG1v8viqTWufZP/sx6tq45OVR0EciyQctirG2qEXXslvqnwO4099sMokNcLplsHH6csJ88cOCfapewl7br7wkDJ+eMbxvGGPFRop1+QQ9ofnU27xaYE7eQ39mIA9vurcdo/3Sp3Md74/D+k/7Y78EWWZTW2DD8zbr36r29tt7eGLN9vvUT/T4qiWOFky/q8EN+UD5EUG7K51j6vzvf5+A/ligao90LRmDjw+L1Ct6s+9hxyIw4/CidS6tUw7jZH+JK2v95HsxbqljrVTk5A+EeY5SqdMObZ34bR4z91FIHJq9+0Wfb3bffisQ3UWiM5d9vW9TAnW0d0BR+P5yMrmZGI2SzKbf8xO8Y0Kj5olzTsS6Kph1vpseJE4gqlPl1R15ktvtN/PGRr3fV2r0B1HR7SQ5rBGeDcOa9+W1H9pN+0388HvDvq7Umq0djhTwxyarG9DlQ7Gq5jsxAitqJNr8zx8caNheXBxJlcp7SsoNNI0A0Ag/LGOW5Q+KigrqtjJMhDR7xoGFhDF+idx1O/S224v0dGdWwAA55mNp4rin/O4yRy5BKtTRU8hLyzTtIzDU3JbyBGnSO/brttse+219RohoEc/uqzqbHGSTPJWR6I4AlLOqkkCc2LCx3hhPTu64zre4ueCd3iVcsrQ1pA3+ATziirS8ZgASTYDck4EKqabheXMq6Sqn5kdM9zCylSXRW0pYknQrLZx2dwxIIvcwGjefed0KcVbrLrUxZHlFErSRz0cMTJKyR84iQyKD2XUyXNiCDYbAkjqDiYNAyCiLycytc4y2gWrMdRFQJCYQR6qTB9ZF+yARGV6Ncbg4a+5HxR0pWX/6Z6FM4dzaFGFPDKJadWESON9DaNaoWGzoVuA/1hpJLG+HCNiaZ2prwqRQa3N4YtfMcLy1V2uDsrEqD03uQRtiRlJ74ujPBRPrMZN45Yld4KxHZ1VrlCFbyJUNbz2YHbxw0sIAJ2/snh7SSBsWUlWkihka6m4B6dCQevmD8MDmlpgoa8OEhdtQ23G/TDU5cTWJzBHqGsqWA8gQCfD6Q+OHXTdvbE2+29d25rl8ruQQCACeYGFiBpJH3gbjFH3kuILRABN6RBAg+MYiVY1YEg9EcwpEEusXAIHmLe/FilUFRt4AjmIUbm3TC1q5dCMw7hfDnmBKRokwq5pfSk8ltFE5BBa+uy2X1mLEWCjvJNh34oi1VTk3t+y3amhRTBvVQI8csOOxc6r0smNij0hDCxtzAeoBG4FuhGB1qqtMFo6/snUtBGq28yoI5HZhtXL+uIf3U/t//rDffKn0jr+yk/l2p9Y6l2PpWa6D5E95LFBq3a5sNI073Owth3vVX6e37KMaCmYqjDPhz3KdlXpGeWeKFqR4+abKzE26XuOyL93xwrbTUvAObE+tygraJFOk6oKgddzhWDi+sZZgQlz0hrfLpx9j3/OJtt49MQWn8J3qP2V3R9R1O0Ne0SRJA4wUpy1VPFrMcynkU4SnIQ35j6uZJvGVMlwPFd99IxXbUoNiHCAIGPrPBNNC0VHTccS47jiVlTWwlmSOZFcB3gYoOXESVAYXiD80oXchtQ5h63sA82mjMXh1+h0TMJvuta7euGJjIotwBWpNWV7xiykxW2t/ab27ifWI8WOEsrw973DKR3R64Qrlus1ShZqIqYE3jG6bv7qdnHBQnqHmFTJGXINlWMgEKimxZSRcRrcX3sPDGvTtV1gbdmOfE+KxHUZcTK4HgZ/7/P8AsRD/AOGF96b9A7fNJqT9R7Ea4ZyIUkboJHkLvrLOADfSq9wA6IMRVqusIMRGCkpsuCEYxCnpe4sPMampPoVEpEvnFGjSMvscqqEd6s2BCQYfSFVFZYhYPzZAH5ZZkGsgKP8AlgqOyC3S24O961Ws5oN0Y8fUqzTotcRJ9dyWKxdTPq7UjbuLq1v0ppGVizkfRG3dYgasUad97rx6zPU0bB64K64Na26OoeJ3+uK509PVqizyxyyRzC8Tqsr3RewoJjNx2UBBZTdSu974u16BqAR4eKp0azaZM+PgnDhnK5YoGklQo9VU0iwxsCrHlSiQtZiWBCB27W9kPTYYmpMLGwVFVeHukK2sSKJLnEWVrLURMzoqFWWVWNiygqUt3bPbr44tUapawgDHZ49iqV6V57SSI28d3agRyKQpGGmpi/rM2sA6xItiDoLEaEVbArYg3vixr2yYBjwjnvM7VV93eQJInPpnluAGxdafhsNfU1O51Q2Ia5Cid3cdNtSSKvn0O2Gm0RkCM+4AdRCe2zA5wcu8k9YK0kyVgy6ZKYRpJqjs4BQGd5APUJsY9goZQCG64UVhBkGSMeOAG/fwKaaBkQRAMjhjO7dxG1TshyZIpKUqadzHG6SWftcwhTrXbtNpXTvYhT4C2GVqxeH54kEcscD381LQoBhZEGAQeeGI6upMnKcEDUzaidZ6WGk2tbpvbGLq6rSBeLpJvHKBBiIyxjitW8wyYiMuvau8CFRYtq8z1+78cT0mOY2HOnj+yjeQTIELlmf5l/snDqnyFDPmCpTKqqIUdPAJ1jEurnPzFDK/MIjBB7QjT85bsqdTHUDsalMgMAnNdRbKb3WpzyybsQIOIiSZG3YDjug4RuuW5cTdnjJKjrUblmLEFyCd1vGrEbXaVrWQYXV0sye1Ri2W4C6xpH+SABw9TgNpUibK6CJ9JEIYapUV5fIsqSb+pp5W3rMXk0307qadJpg96Y23W6q282YyMN6JHGZy3Y5qTG1G0xnE0Sudw7TjUA4ZrqCwCME1LpIuspQ9Bdn/AOGTenHmq8WunTNG4bu0BpxI3mMZwxBiJ5KPShTmNCyujEu2sRyq6IblVVQrHSojRANgSAL7ggQ1IvNI3qw28LLWa5sYCCWkE44ySN5ynDZgrpxfXOKDmeaxwC7nc9AOv37D/Vr4UAnJITCEcXQvVZZIIkLPIEKr3ntqe+3cL4hrsLmFozWhouuyja6dSoYaDif2VT/kPX/3Zviv88ZXulbd2hd7/MGjv+Z/pd5LPyHr/wC7N8V/ng90rbu0I/mDR3/M/wBLvJOPo/p3y5Kh6xTEH5YS9iXI17KFJJO4xpaPstUkthcl7T6VslbVvpvkCdh2xGYxTUuaVsu8NIsa9xnfST+ooJHvONM0qDMHPk8B4lcoK1d+LGQP7j4BY+b1kW89IHTvanfUR+owBPuwCjRf8j4PER2oNauzF7JH9pnsRfLMxjqIxJE4ZT4dx8COoPkcV6lN1N11wgqxSqsqtvMMhS8MUiXuMKSW0FTAuuWlk5nLvYyIyskiju1FWJF9rgYEJMruC6XMZHqKGqETubyxMp7LnrqS6ujHqQdu+29yxzA7FPbULcEt0OWUMVU9NX1MpEL6WRIdELmwNiVZ307i99IPfthn+Gw4nHirdOzWqvTL6bJblh5Z9ias49KccUscNFBzYwyoT6uq5CqsQNu8gamsPAEG+F1zZhOdouuyzmu8QBGBzMmMtnT1Ji4PZqomsqARMjPCIttMFmswUgkMTYXk77DZR2QtKqyqwVGGQcQqBBBgpsxIkXKanR7akVrdLgG3xwocRkkLQcwtDRR/2afsjxv4eJvhbzt6S43csWhjBJEab9eyP9f/AMGC87ei43csNDF05afsjuv5eZ+JwXnb0XG7lstJGDcIoPW+kXwl470XW7l2wicswIXOeIMpU9CLYRwkQlBgyk/+rCg/s2/bf/Nit7o1an8atn19g8ln9WFB/Zt+2/8Amwe6NR/GrZ9fYPJby+jWhZizI7MdyWkkJJ8yW3wpszSZJTWaXtTG3Wugch5LT+rCg/s2/bf/ADYT3Rqd/GrZ9fYPJd6TgaipmEygpyzr1NI2kWB3N2t0J3OFFmaDgoq2lLTVaWvdIPAeSLflPSX3nRR0DNdUPhZiApv7cWrpWfKB5xEDUFpGVQx7Lsy6QtttAvd2tvYC1+uHh0CAmkY4o5lue0rFYo5RqAsqsGUmw+iGA1beF8MIOaWUXwiVeMbC56YEJZ4dg+UyGulF7kinU9EjBtqt9ZiL38MXbQ7VN1Lf83E+QVGzN1zte7/LwHmUz4pK8swISxncXySZayPsozBKle4hjYSfaUnfxv7cXaJ1zNU7MYt8ulUa41DxWbkcHefQmfFJXkPzrOoaVA0zEajpRVUs7t9VEUFmPsGw3Nhhr3tY0ucYA2nAIAnJInFmdUUtPJLyI1qYWjBWpitIFc+sihgXOkOQFbcqRtiOlaKdZl+k4Ec8E4tIMFJi8IPUzz6JRGizBSZgeY7ciNyNC6dKkW79QGroRjDfpTVsa+q284gmG/LAcRmZy6sOK1aFpq0qLqFIwCZJ24gZbueak5fkdOug8m1SHoZWIYhFM9QOwiA6QEVLX3Jvv4l1W0Wh9Ym98EvaBA/pYcZzxOxVGfCy7JxgnHDE7l2zGCngjlln0hpGqpFl5umUNz7JHCNQYBk1atO1+vXEFmdaC+kym4gNbTEAG7BbLi7lhCHNbBJ49mSdPRvRhJqzl6EgBjWKKPUEtpLiWxJF3WRQWW19BvuMbGjQ8UBrHFzpMzsORHLcq9WL2AwT3i+o0p1XA8TFzrkbWXYhmUWLhQStkNjZR3ePjhrr39Pl5pRG1aycIR3LSTOoLSObuh7UiaSQTGLbfHvvhG6wnEDv8kpujL13qII8sgZtWYRKzadQeaE30qqgaSLWGm4FrAk2ttaw2hVdk09RTLwWsWYZSDf+kISbggmaMkEKQLee+onvYAnfDvda30HqReCb8uzSCcXgmjlHjG6t+6TiN7HMMOEc0Sqg9MnMbM4kj1ljTpZU1Ek8yboF3JsPuxqWG7qiTv8AJVq03gAkB55ASCzggkEEsCCOoI7iPDF4AKCSvBUSE2DuSdgAxwXQiSvZZZVYqxkVgbFWLAg+BB3BwgDTiEslex1EhIAZySbAAsSSegHicIWhKCnT0Uu4zRUcuCEkBVr3BA6EHoRilbANVIU9P5lY81SKipkL7xQPoRe4uPWc+JBOkeFie/GaBAUxUiWoFiLAjwwQhDYUiivyoo479dCBb+2ww7FIuLwGfsAXJIA8j1vfuta98BMBGafIxYAHfbEKeoWf3+S1Gn1uVJb26DbEtCNa2d471DaJ1To3HuSDm9LqSgPJmliFKARCpJ1aBp3HQ6rH+eNSk6DUF4A3tvNZFZktpG6SLuzlh2rhW0mYqsBnV5VAUKFGsxm+xZe+TwLXA9uHsfZiXBhg9U9O7kmvZa2hpqCRsjGOY380SyqWphrw9RBM2qFYwUBfTdlsXbZSRYliPhiGoKT6F2m4YGccOodympGsy0B1RpxbGGPWcuaj5RMVyqoglhmRljdtToVU3OwBO9722th1VoNqa9rgZIyOKbQcRZHU3NIgHMYIpqn/AEsQfArUvQ3j1XNXUmPVzVy4iPT6wd5JANHgxKjcdbDwGOW0vdIotfkajZnKMSZ4LXo5kjcUCz+tjAkZQkk6NT0RlIuQXJ5tj46XsfPr0xm2KiXVGzIa976gGUgRdkcx1Kd5gHeAAtMzziKCq7WqR1qpZpEhHMdVNLy1ZgOg3HXp7sPs9nrV7PDRE04x335KVzgx2O/wXJKqX5PEVgUTvJRxwlpVcTiN9Sm6Dbs7sR3lu4YnZSD7VcvE/OSIIDS4Qc9hPyppwp3o3Rxxn90Xm4RzCXQHp8vC9sjWrOYg5u6DcatZ3Ldk9o+WLdPRQbB1jtkwYmMurYOUqI15/pHrNG+E6GWh501ZyYYjHHGoSTsRRwhgty9izMXI9wG+L9ksppgtaS4uJJ3knko6j72OULpxJx3y6eCWjRJvlDqkbPrVbuzKDbR2rFTdbhhcbb40qNll7m1MIEnoUJfhgkvNp86qKiop/lkaGGIS2gJRXVhcBGC6yxO1mI3GLjBZWMa+7MmMcevYozfJhLlXwFVPUzRTVEbvDGsjOzSyXDkgW7BawIOpiLDbFhtsptYHNbAJjYEzVunNCYeFJTAk4aMK4hIF2v8APSvGt+zbZoyTv0ItfExtDQ4t59gnxTdWVOquAamOojgd4g0jSgMCxUCKNZGb1bkFXFgATcEbYjbbGOYXgHCO3BLqzMIfR5HVLX/J6Yk1KN2Xj1C3Q6ySAVUAi9wPDEjqtM0r7/lO9AaQ6ArT4qrlgz2Bpmj/ANxKl3OkBrz7g3ABJGn9Y99sZdFpfZiG/V5KR5ioJ3ITSUuWNHC80lIZSwYhXKgloXOmUGVmsJNIJYJvbuO8jnVwSGgx99mG7mmAUyATC8y9cvWEtKKMVAdi3KmAVWGgxmIs92XxC6gW1DuthX64uhsxxHXOCUBkYxKmZtLl8k0jlqBp257RkveJrtHoMxDW1ka+pHf5YYwVg0D4ownfxhK64TslcY3ypGLRmmCK7m5Lc0SCVDFy7/8AKtquelvfhD7wRjPhEYzxQNVsU/hyenfOYnpmjZWWpLkW5hcuSSx70Ito7rXwyoHigQ/hyy796VpaX4KbSTGN54z6wnlPxkZr/A4rRgE/auzSscEIWhBOBCJ8KSBJyrbal7PtvuPbhr8krc05YiT14y3Fj0OBCWuG5/k7mhlNipJp2P8AzIyb2B+svQjw9mLlobrBrm9PA+RVGzO1TtQ7/LxHmEzYpq8swISxn0oq5loo91DB6lh0VQbhL/WYjp3WxdoDUtNZ2eTfPoVGudc8UG5Zu5buZTNbFJXoVYekCreKor5Im0yLRU6o3gzS1AB9uMvSNMValFjsr2PUp6GAcRuXY+jctO0J0LQB0lCi5kkYRBSGJ6doMxO5JPUd980W6wVNoEDkf2Ud83SN6dcl4ep6VNEMSqDfUepYnqWJ3JPicSpiiZbwVQwT8+KmjSXezADa/W3h7sCEwYEKkfTpDVtUISrmkVAVKglA++otbo1rAFu7p342dGmmGn6u3oUFYO6EjU/F06RQxK0QWGRJFsi3LISU1H6Wm/t6XJxdNmYXFxnHDrzUV9wELrBxvVI/MEqh9EaatK+rG5dR8Tv4jbCGyUyIjeevBLrHKRlnF9cZjLEFll0LHcQh2ULq0kWFw3aO/ffcHDX2aiG3XYCZzhKHvlF8oybOZqeOBKYpEhQhpUWNrRuzoGL2YorMxAA7z1GIqlSyteXF0nhjngeE9KcA8hWDknBFYZIZq6sVjC0zLHEgI+fJMilmG6m5FtOw6EWGKFS1Uw0tptzjE8MlIGHMlPFLQRxs7JGqtIQXYDdiBYXPU2Gw8MUi4kAE5KRUh6dGtmUf/pU/92bGxo/8I8/AKpacwq+5nni/CqrOZ54IQveYPHCQlXmseOEhKCnf0NvfNU/8uT8BilbvwulT0PmVoZ9l+iq190gB942P8MZbDIhWXCDKkx5fcYekWy5dgQouY0YCMx7hfbY37rHuN8CREqjPRSUUMtTrckKpKgElipNzcjwxUqvDMVfsVjqWp+rYRMTihX9ZtJ9Sf9hf8+IfeWLT/l+1b29Z8lBzbjjL6hNEsU5sbqQqhlPip13BxLSt2rMtUVX2Zr1Ww4t6zh2IWnHjxC0U7yr3CohGoDzZH7XtIxMbbZX4uYR+mO4qv/LWkmYMqNP6p7wFj8dNLtNPJGveKeIBj+u73X3DALdZWYsYSf7vII/lnSLxD6jR+me8hFsr47y+nj5cUMyr1PZW5PiTruT54gqW7WOvOlWKXszXpNusLes+Smf1m0n1J/2F/wA+I/eWKT+X7Tvb1nyUjPsry9q1ZqlhzlQHQWYrZC5V3Udns3ezMPG2LYoud8QHrgsE1A3AlNSSqQCCLHp54bBSyttQ8cIlXmseIwIW2BCzAhQ5cqgY3aCJj4lFP8MOD3DIpICyPKoF3WCIexFH8MBe47UQFLVQNgLDDUq9wIWYELMCFBzClgPzk0cRsANTopNr7DcX6nYeJ88ODiMikMbUnZlxBSKjvDQLMies6wqVG9uttO3eCwK94GE1rt5ULqgAkCVxnztIWtPliL2WckJEQFVgrElGkOzMBa198GtfvKTWRm1MOSy0FSPm4YdQvdTEgII6i1uo7x1FxcC+F1jt6kY5rskV/oWm/u8P+Gv8sLrHb0+AulPlkKNqSGNG8VRQfiBhC5xzKIC8zShE0ZU7Hqp8DhAYMoIlA4Wq07HJDH62wU+/V/DEhfKbdXRoaxd9MbeQO4+Nr/HCX0t1ZS0M07gzLojU307At5WBNh4m/ltvhHPlAahvpa/3JP8Azl/dfFS0/J0rf9n/AM0f0nvCqInFFdkvcCRZgQtdY8RgSwVtfAhe4EitzOTGKqpjFUkXyiMJKssZP/LKqyOGAGzC4a/TbrjpaTXmm112YOEHjtC8hq2ik2q6mXwSMZ5b1qeBUYq0cqcvWWCBDpAKQgldLiz6odWofWPtKe+EYEY9u3eMsY6FNqGnFpw/bLqUmDgdA6szq6rKWVSg7MYWURxjf6DSlg1u4bd+Gm1mIAzG/bhJ6YThZxt3/t1JbzTJaOmjKVFVCSF06Eh1EkQtGrsgYnm3YMWNrlR0tfFqnVrVHXmNPXxmJ3bIVZ4pMEOcPQjLenhwgVndBIEgRhqAubCQ997E2xmvcWjDeVo0qeseG74HWlWm42gkXVHlkzr0usSsL+0DFb3l3Fbr9Aas3X1WA8TCIZnxHT08kSz0ZjSUArLoQqLgEgi1wVvuOvtw413A4yq1DRBrscaTgS3Zt6OexQctztZ56ifRDHl9OCCxiUtIw8Dbvvew3tpHU7IKzySZwCsVtF06NJlKJrP2bAPXjuXR+MqUQJIaM6pSRDFoQs4Btq26LfsjvJvYYPeDE4po0E81XMDhDfmOwcOcYnYNpUjJOJqeWcU89EaaZt0WSMWbr4qCCbG1xY2te+2FbXcTBkKO06GNKka1JzXtGZGzvXXI+JKOoqnphAqSKWA1KlmKkggW77C/sv4YG1y4ximWnQ9ShQFfAgxlsnKVJyLMoKuF5Y4BHy5RHuq3uChuCPtYfSql6r26wmyOa1xBkA4euCXuJMyarnKpZ4IHXXCD25l2L6QGBNozrNr3VlWw1PdhMrLe68eA7UqZtxFBTBqeCM6JWcrFGglaRGUhmQH8zBIFWQDUzdlSBp3KgIZTkYYDv+y65zxdLA6irQhZFjkVnVJYQWbmJraARsra49x276T2SN8LCe6m7YZ5/ZT4lZuZUQtTxmMRuTqVZJXYdoO5cIyO7a0mvtsFB7Qw2FCZGOUevRTZX8ZMMr+WRBWcFAQwNtyO4EWNj0vsbje2GVqhYy8FsaJs7LZXbTcYBnLlKU6T0o1srrHHTws7GyqA9yT+vioLXUJgBdNU9nbJTYXvqEAZ5eSbM544FFGFqdEtURcxQ3CrfoGZibe3qfC2LD7RqxDs+Cx7Nog2x5dRltP6nZnkBHrak2f0tVRbsQwKvgQzH46h+GKxtr9gC22ezNnA+J7iegeBR7h/0qxyMEqY+UTsJFN0v5jqB8fdiWnbATDhCz7Z7OVKbS6g69wOfRv7FK4h4trKVwrJA6MLxyKHsw/b67jbzGOqsWj7LamXmuM7Rhh2ZLgrZbbRZn3XNHb5pT4n4vmq4RE6RgBww0Br3AItuT44qaa0bTs1nD2kn4ox5Hgt/wBkNIPtFuc1wAFwntap1JlYpjywVEkYQ1EpFyGf1KeP6tx68g3AubgC2OeDbuHX5DxXVVLQa4vn5TNxvAZvdv8A7W78OKjScLK0simRzIrguETYcwkpGL2+dN1v0VdRvspODVyT69FSt0iWsaQ0QRhJx+HMnP4RjvJjeQtYsghXmSASyrG5SNCVAmYIGvcWtEvaZmNuzp7ycJcGfo/ZK621XXWSGkiScTdExl9RwAGOM8F0iqKqSSJIRoQsVOqNRHYDtAp3xqEe+1r3A3FyvxEgBMdTs9NjnVDJicCS7hj9RkcYgnAwOfED6IvmqRI4me4kPidWkhb+sVuRfUFGy9NWEfgMBgn2MX6nx1SXAZdUyd055E5nOEqWxEtdO3pGJFa+25VbX2v2RjtdHkakLwbSrD7yScsO5LmV/KIn1x1DxnraNrA+0HY+8HFmpTY/BwlQU7a6kIpeuhGMw4gqpRpkmcjpYWUH2hQAcR07LRZi1vio61vtFXBzj3dyEGENta5PdixMKs1zpwVxVm0E99rUo/dlxylX5T0r0KxfjM5t71T/AA5WxJDZ8xqac6j83EH092+zAXOKAe2Pmhd9bKVR1SW0GvEZuie0J14srvla0+W055jyLG8sjC5RQoIY+DEdo73sQPpYlc69DAsPR9L3Y1LbVwAJAA2nKBw2Dr2JOeURzjL5qm9FHP2nUfcfAXuD1ANyL2xGfpJwlbQaX0vfKdOKpbgD6/cQE3cWxikzGjrdF6RI1juguEFnA6bWs4I8bHD3/C8O2LH0e42mx1bLP+ITOO3LyxXHNsxTM8xoxSBmWBg8kmkgAalbvF9tG1+pOAuFRwup9noO0fY6xtGBeIAmdhHj1BA0yd3WrrICRPTVbtt3pe528uvmNQ32wwCQSNhV42pjXUrNV+R9MDp+/fCPej+c/wBE1bjZuc7beOiM/jiezEGY9YLE9phdrtA2MHeUpUudRzSilemQl5uXzD61jU6tr+oQrMt169i+y2w5ceKgLrhG3xXslany8CBGgrFpy0097FmJA0lN0Au17jVssYVhY4etNEeNKu0LiRzLTlBI8I5iczSb3JLu41karqV07ag1iCIUd8xpoI4aiOnJpm0iOI2ABVUdSt17QDq5LMoJM83ju0qtaHBkOIW8NaZslq5CoX59BpXYfRYkDoLs7Nt44r2n8IrZ9l33rYDz7lM9FKU0HMq6maKLflRGV1TewL21EXNio27ifHDLBQc+XAStz2ltZF2gDxPh49i75vwdl8hNQM2jVJHbtySRMGbqwD61BIv064kdo5znGJnkq1n9pH0qYYaYwwEGPNeUnCOTqA0maROCSARPCqki1x1O4uOh7x44VujDtB6klT2mrn5GgdZ8kZbhPJVhExlj5RNhKansE+AbVpJ8sO9xbN26Z6VV/j9tzvDqCk1uW0hy/kQ1KShtTUoMqMSyC5SMj1h1uNyNR8raWjXOstYZxkeR9SsTS7zbmOc4C9GzaR47FWSsykOovoIfpcCxG58Bew9+Nj2kwsrT/cO4qv7FAG3vaTnTcOsty4olmudpI0zIahFnOqSLUoUn7W5K9fojbY44pzwZ4r0qz2R1MMDg0lmAdBnqwE9KIUvFBcFQKkTMR21nXoFIuQUAvYnuF/G4GHCpO+earVNHBpBN26Nhadp4GfLdC0FbIKWOIxS6o+YGOpQkiyOJLve7dwuvQ23NtsJJugJdUw13VLwh0RnILRdwyG3A7Ngldm4uiZ5tUUpiflhV1LqCArrTyUqoXSOt2ue1cLrRJ3Jo0XUa1kOF4TJgxJmDzBMyeEDCEK4jzxajSERlUEs2ogku3U7dBbSo8FVQLAbtqPvZK3YrG6hJcZOQjKB4zJPEk4yguIleTn6QOJJ4K+WNXDRWQmKRQ6HsDuYbe62NHWPY+WmFy1jsFlr2IGs2Tjjtz9ZoFBn9JL+dp5IG+vTtqT3xv0HkrY0KWk6rPmx5rn7T7LUaxOp9eHcpj5lRRD1pqpu4BeSnsJa7fAYdV0uT8jYTLJ7DvJmu6Bu/bzCG1nGNQFIp1jpVt/yl7ZHnI12PtFsUKlqqVPmK6Ozeztls3yNn16zJV3UUoBu7DeKK5Y9fznjiSJaPW5c07B5UrnRfWT4jDbp3Jb/FRczAkidIp0idhbmCxKg9bC43t0N9sIWOIwUtCqxlQOeLwGyc+9BqHhOjSiNIzK4Y6me4DF+5h4EdB5bG9zdoow2IV2rpes+0+8NMEYAbI3dO1ReDqOppC1PLJFLTb8ttY1KPDSfonwvselxhGU3tMRgpdI2qyWkCtTlr9o2Hp38dqbIpYlFlaNR4AgfhiS6dyyHPvYkythUx/XT4jBdO5Je4qNmIjkieMMpDWBAI6EgH8cOaCCkcbwhUjmlNUpVNSxxx6hMalZCqqy2uWvI1rRqVPXw8CMRQsx98PugbZU+eJeYxip1UkBqluZrMYC/NxhRdRH2tSyi4K7bW2cCtFj7w4pi48aoLRFoY5NMcbSRklVIJOsF97C+ob3AG/jdU8mEkZ3W/JpKbkRLyogWj5g1q5NhftblFVUCE2JADDZrluazrRWN8EDBMD5c0WRTMyhTLKjlQLAHX3DusCFt3FTivafwiui9mGxa2nfPcUOy3K5Kqly9IIkcpVTcwyxGSJbxqQZAPo2sBfvti1ouo1tJ0nqwKt+0bT75jtAW3FXA89MsTaOYZKkyOtJRiSOJRGFFoWupv+lYdPDGnSrtcTy2mJ6VgELyLI5aiXL0ipCCj1PNepy1YYTqRCpeKPs2sNIYkXYDwwGoGhxLt0Q6T1ohSc34BlpOVMGkL8+WQtSU6yRQa1QACnO7Ds+sOg7tgcNbaA+RwGZxMcUQteF8rqlqqOWWnYRiqqH5vyfkll5VuZJGOzGCdhe1/PbBUc0ghpxgbZ27EZYle8H53HSTmSVWZGQoQoBIuVN7Ei42xr+0DwyzAn6h3FZPs1Y32q1uYwwQ0nHmEerqHJ6ntx1ApmPd6i/sOAB+rbHFltF2IML0OlW0rZ/hey+Os9Y8ZS/V8OQp6mZUj/rEH4LrxEaY2OC0qdvqu+azvHRPfCEy06r/9yjW+oJT97Iowwgb1ba9x/wDTI53fAlcF5Y6629mlPv7f4YTBSHWHKB1nyROizSlT1qASebVD3+AUL92HhzR/T2qrVs9pflWjkwec9qK/0/l3/dg/xTh+sp/SqnuVu/6jsTTxn6PPlkzTxz6JGABVlupsLDpYj78XHMnFc9Y9J6lgpubLQq+zTgytpr6qfmJ9aLtj4Aax7xiI0yF0FDStlqYTd54fZQsryGep/MQSN3XtZb9/aawB8r4aGkq1Ut1CkJe8ePUJThlPookbepmVB3rGNR/aNgD7jh4pHasqv7QMGFJs8Th2fcI96Rsud4BHFG8hUw7KpY2AmF7AezGpY3BrpJjPwXG2oF4OHrFVx+TdV/dJ/wDCb+WNLX0/qHWqOqd9PYs/Juq/uk/+E38sGvp/UOtGqd9PYs/Juq/uk/8AhN/LBr6f1DrRqnfT2LPybqv7pP8A4Tfywa+n9Q60ap309iz8m6r+6T/4Tfywa+n9Q60ap309iz8m6r+6T/4Tfywa+n9Q60ap309iZeAMnniqi0kEka8sjU0bKL8yPa5HXY4rWqq11OAZx8CprOxzXyRs8k78WcNc/wCciIWYBhuqkMGXSwIbssCuxB2IC7jSpGORKt1GTiM0jsqxFI6inm+aQFRGlwrJEyWj5emUc121sXKi6jc7HCKvgIDhl62YqPDXx/7KzwTy3aQyhxNJyxeRUI5srKrActh4WPbwJA7IkFF8vyeSfkrVEJAHtDzFBkbvCliWuFPQAkW0amk02woCkbTLs8kb9KUQXK3VRYBowB+sMQ2r8IrotAYW1vI9ySfRPxAIZnp3YKs3qM3RZBsLi42bp16gDvxVsdUNddO1b3tDYTVpCswYtz5fbzXfPvS3WUM7U9VQRiRfpLIwVx3Mt1N1Pt26HcHHR07Eyo281y4YuhL1d6c61vzUFPGPMO5+OoD7sTt0czaSkvoXF6X81Li0iNc2CclbEnuFhq+/DzYaIH3ReKtfNuIqlMsUVapHVzqQY0v2UPUkEkhtO3XYnyOGaOsgq2m835W4zx2etypaRtOqo3drsPNVpN0xb9pfyjf1DuKs+w//ABF3/wAZ72rjjhl6sswIWYELMCFOynLDOzKGC6Rfe577dB/r2kgYc1sqC0WgUQCRMqPyD9ZP8Rf54SFJfG49RX0ZjVXmizAhZgQswISpxT+fH2B+82LVH5VBUzQjEqYswIWYELMCFmBCzAhdKX85H9tP3hhHZFKM0+4oqygnF/8Aux9owhTKmSWeFf8AeVwBRU80zcQ/nab/AM0fvLhVYQr0sf8ADJPtJ+8MV7V+EVs6A/PN5HuVE4yV6ArE/wC0L/ulH9s/uY67RvznkvJauaorGyok5eh//jFN7W/cbFS2/glK3NWR6S/9/b7CfgcaGhfyo5lc7pb8x0JSl6Yqe0v5Rv6h3Fb3sP8A8Qd+g97Vzxw69WWYELMIlWYEL1e/7LfunCpp8R3rXAlX/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8676" name="AutoShape 4" descr="data:image/jpeg;base64,/9j/4AAQSkZJRgABAQAAAQABAAD/2wCEAAkGBxQTERUUExMWFhUXGR0aGBgYGB0dHRweIBscICAgICEgICgjHxwmHxweITEhJSorLi4uICAzODMsNygtLisBCgoKDg0OGxAQGzQkICQtNCwsLCwtLywsLDIvMi8sLDQsLywsLCwvLCwsLCwsLCwsLCwsLCwsLCwsLCwsLCwsLP/AABEIAOEA4QMBEQACEQEDEQH/xAAcAAACAgMBAQAAAAAAAAAAAAAFBgQHAAIDAQj/xABPEAACAQIEAwQFBwgHBQcFAAABAgMEEQAFEiEGEzEiQVFhBzJxgZEUI0JScqGxFjNigpKywdEVF1NUk9LwJDQ1Q6IIVWNzdLPCJUSj4fH/xAAbAQABBQEBAAAAAAAAAAAAAAAAAQIDBAUGB//EAEURAAEDAQQGBwYEBAQFBQAAAAEAAhEDBBIhMQUTQVFhcYGRobHB0fAGFCIyUuEzNHLxFRZCYiOCorI1U1SSwkNjc4PS/9oADAMBAAIRAxEAPwCzeOeMoMsp+bNdnbaKJT2nb+Cjvbu26kgEQvnTiX0nZjWOT8oaGO+0cLFAB5kdpvefcMCEvw8QVaNqWqnVvFZXB+IOBCs7gH00zRusWYnmxHbnAdtPNgPXX3avb0wIV/Qyq6hlIZWAKsDcEHcEHvBGBCSOION2EjxUoS0e0k0h7Cm9rDxNwR3kkGwNr4rPrGYb1rbsui2lgfXnHJozPr9yEIyji6dp4w9ajrq7SLERqABJAJiFuniMMZVcXYu7Psrdo0dSbScW0iOJcMP9RWlNxrWC1QzI0RNzAALhNRW4Nr+sNN9R3tcWIwgrP+bZuSv0ZZvwQCHfVsJiY6scunBNPFvEjR08DUpUtUMqo53ABHXfa+4G/TfE1WoQ0XdqzLDYmvqvFbJgJI5KFwhxVI0wp6l0cuuqGVRYP1uOg32YdAbqwOG0qpm67oU1vsDG09dRBABhwOzv4bdoQriDiuqjlqlSWwjljVBoQ2BDkjdd+g64Y+q4F0FWbLo+g9lIub8zSTidkKzBi4ucWssqqCzEKB1JNgPecI5waJJgJWtLjAElIHHnH8lJNHHTpG4ZBIXa7Agswsukj6p33+7CNcHCWnBbejtFNrsc6qSIMR5zzXPNvSHMhhKQoEeJJCHJJOpbkAgiwHS5G/W2LlGg2oySVl1qOrqOZORIT5SZhHIQA669IYpqGpbi+46jriAscBJGG9VQ9pddBx3KQ6Agg9CLHDE4GF8xJksrVbUkQ1SiR4wLgXKFr7kgDZTiiG4wu4NdgpCq7AQD1rpScOVMtS1KkRaZL61DLZbEAkte1gSN794wXSTCa+1UmUxVcfhOSnT8DVqvGvLVuaSqMsiFSwBYrqvYGynr1sbYW45RN0hZyCZyzwMqJScL1Uks0SRduC/NBZVC2v3kgHoeh6b4A0kkKR9rosa1xODssM1IXhGcBeaUiMkXMgUsCZvVsi6b2c6gADa5I87FwphttM/LjBg8OJ4LtVcBV0aO5iU8tdTqsiM6i17lQb9PDCmm4JrdI2dzgAc8jBhTPRLRczMNfdFE7+8jQP3yfdhaQlyi0vUu2eN5A8fBU3fFtcosvgQmLM6KlTLaV1EnyuVnZrnsctWdRbzuo+D+WBCXb4ELL4EK4eMeGq7Oa2eoVooqaNzBA08mhW0MVbRYEm7hje3l3bCFA4D4Hkjrq2mrKZXkSjkaNWAcMxZQjp3G5uAeo3GxuMCEu8RejWvo4efLErRj1zG4fR09YDcdeouPPAhcsi9HeY1cPOgpi0Z9VmZE1fZ1EEjz6YEK2vRDnc6ZdW0kyss9CGKqwswVlYqu/gyn3FcNcYaSpaDQ6q1pyJHeh/CVEk89FBJvGySSsL+uweRbHx7Maj2BvE4o0mhxa08111uqvo06tVmcho4CAe8ns3K2q/L4kgk0RRrpja2lALdk9LDbF0tAGS5SnVe6oLzicRtVHx1hSOlYDV81JqXuZObLqB8it9+7r3YzgYAK7V1IPfVaTGIg7jdEdvkpq1zBqWn1F4hOksLnrodgCD5hgb+DBx4YdeybsmQoDSBFStEOulrhxAz6RlwhRMvnZvm1JEgcvTt/4gsSg+0NJA+sF+scI0nLqU1VrW/GciIeOByPRj0TuW9dmZnWqmIsXlgJHgdMt/vGAuvSeXim06GpNKnnAd/4q/V6Y01wqXeNYebEEVwHDBtJ79iOvQHfa+MfS1aldFNzwHZwdvl0rS0a7V1C8jCIncqt4moi0DAgh4TqsRvpawYfHS3s1HEei6pa51J3MePmuloPAqBwODsPLxHUjXFOWCGoguOxHTRlh4lOwB7zoB8jjrbILzLvFcRbrVcbUrHeT0nJReFxoqo6ieURLqLamvqe9+gAvY33Y2HXfFm32qjTpmlOO7cuUsnwVhVqujnmftxyVyIwIBBBB3BHQ4xV1QM4hUzmSpS8SB5GVIy3M1MbAaoiCT+vfFUw2riukpl1bR11ok5dR8kXyWvpKfMqiU1tO61euxDbRkEEBz0AYE77Ds+eHNLQ4mc1XrU69WztZqyLnbyQvPs8alpI1SSgDrMsghpAzWKnVqLa7AG1iCu4Ptw1zobAjoU9CzitVJIdEES7qyjxU/jbiajWjqHpJUaet0LIFILKuix1Du7IK+1sOqPbdN3MqKxWWsazRVENZMdfnj0IJxhnELtlRjqFHJRNbpZzEQY9yveRYnT32wx7gS2CrNjoVGisHNzyBwnNMGY1tFIKh6qeie8fYlpmaOd202syBje3QXJGwuLdHktMyR0ZqnTp123RTa4Y4h2LRyK4ehChtDVTHvIjH6qlj++PhgoDMp+nKnxMZwnr/ZfOeLCwk6+irhQV1X87Hrp4weZ2yu5B0gEbk3F7C2wO/cRC5elOk5FcKZQwip4Y44tVrldOosbAC5dmJ88CEn4ELMCFdnFmQNm0MEdNUQrLRGSCeCV9BVg+kydDs2m9/wCIIwITMa2KnehpzVprmy+WniqwbrzLxaGB8LglSTvt44EJS4e4cnyaCvmzGSNYpYHhSIOGM8jeqQO/a43F7MSbAHAhSOL8ircy+QT5U2qlWCNEVJQnIddjcXFiAQLrc9m3hcQmT0bQStmeYc+qSsZIoopJURVUtd+x2QAxUCxPXu7sCUGDIQLiDJXoJAjmRIkctTVSAnRc+o9rfzBuQGDEYznsNMwcthXY2a1NtbbzYLiIew4TG0euqAV0fjerZChr6ZgQVJMUoJBFu6G18LrnxF4dvkmjRdnDrwouHS2P9y14GhWSvpIlKyrFFLzSA2mzc3btKCR84o6d+CiAXtAxiUuknOZZqr3C6XObGU4RuJ3FaZvlq0NWIJmKxLIs9PIQT2dQLIbAk3At9pVOwYnCOaGOunLMJaNZ1roGrTEuIuuHRgdn7EjYiHDPDhrMolKgiVah5IG6E2SMEA+eki/cQD3YdTp36R3zgoLZbBZrc0HFt0NcOk90zy5pXqqpZI2C3E80kWuLSb615gYjawDFlOm9wxYWsBiIkEcStJlNzHAn5Gh0O4GI6oOOUQvocY1FwSD5plBkk1KwBI3B8ttvuxz2ktCutNbWsdE5g8FdoWoMbdIUKXh3VYSGNgB3k30nYjp6pBII6bnod8Fj0XarO5svBA5yORjsy6cVN78Gzdkeu/iuvE+Smq08vlXXvckjy7IBBtc9dvEHu6QVajARTMTt8lg2yg+s0NbHT5bfWCU5uA5jJ85Uxa28SxY+wEb4p6lx2rIdoas50ueO1WLl1IIoo4gSQihQT32FsWGiBC3qVMU2Bg2CFV/ph4fmnqqZ4InkZ42Q6QTbSwIueg9c7nEFZpJELo9EWllOm8PMAGev9kAo/RRXuAW5Mfk7kn/oVh9+GCi5W36Ys7ThJ5DzWVfonr0BK8mTyRyCf2lUffgNFyGaYs7jjI5jyQek4Gr5JDGKWQFepeyqP1ibH9W+GhjjhCsP0hZmtvXx0Z9Xmj8XohrSN5KdfLU5/wDhh+pcqh01Q2A9nmoGZ+jOvhFwkc1hciJ7tbx0sFJ918IaTgpqelbO84kjmPKVaPo4y0wZXGrKVdg7sCLEFibXHjpAxPSENWBpKqKlocRlkvkxEJIABJJsANyTiRUVcnDVNHQLT1Fe3yKKEFoqVn1SyysCrTOqgNfSQgUrsBvYXuIUbj/IY81c1uW1CVD6FD04NpAFuNSq1j0+iR42ve2BCqSRCpIYEEGxBFiCO4+eBC1wIVv+nrgtoqg18Skwy2E1h6kmwBPgr7b/AFr/AFhgQqiwIXpOBCk5fJNq5cLSapCF0RlruTsBYdetrYEL6o9FvCX9G0CxPbnOeZMR3MQLKPJQAPC9z34EJtdARYgEHqDgSgxkhj8N0ZNzSU5J6kwp/lwzVs3DqVgWy0AQKjv+4+aWuIOK6bK5lp4qRdTqGPLCRruSB0G52OLtmsWsYXCAFTtNteXAPJceJnvRSTMYKqtehmgSQxoJLtpdQeyCLEbN2vhigS1zrhC1G0K1CzNtTHESYwkHb1jBTUz6ihLQc+CIw7GMssekWBFgbbWI6bYnFJ0CBgs19W84lxx4pPruMaP5chpKNapg15p4ogWUEWGlrdpr23vYjYEk7SiyYX3QDsQbdUu6oOJbukwmyDjGhZNYq4AB1DOFYeRVrMD5EXww0XgxCbrG70o+k2tneTKnoJQkksjcpzcKwaMEBha+htrgj8MMIgwU4GcUmcQ5+ayrqTJC0FRFlU8U8TD1XDE7HvQhgQfA+8olXPJNVHU0NQlEaMtRS6CJBIKyQQalDBT2LsQ+4uTYdwIEJ49G/CVJUUkFfOPlNXKwmed2JYSK9wBY2XQVC2HhY7bYEKysCFmBCzAhZgQswIWYEKKaFeaJd9QFuu3+v9eOEjGU/WG7dXeYdk+w/hhUxfLWQxVlHFeDKZ/ldzpqXhkfQP0IymkNbbVvgQglbw/mUzmSWlrJHbcs0MpJ95XAheUfD2ZROskdJWI6m6ssMoIPkQuBCYeIRV1cKmTKJvlZ2lqRBKC4FrHQoC67CxYg7dAL7CEsfknXf3Gq/wACT/LgQvseaFXUq6hlYEMrC4IPUEHYg+GBCqviX0G0kzF6aV6YnfTbXH7gSGH7Vh3DAhAIP+z++rt1yhe/TCSfvfAhWPwX6OaLLu3Ehea1jNJYt5hdgFHsF7dScCE34ELMCFmBCCxUMfy6WbrKIo0Fx6q3c3Bt9I9R+iPHExe7VhuySe5MDRfJ2oRkuiTMmnSLQwSeCXxLJLDpJ82U3v4d5tim2DUkcR3LatF+nYxSc6RLXN5EOmORVfcbws1bVBQG/wBrhJHyYyGwhS7FwPUF/wA333PjjYokBg5HbG1c5VHxdO5HOH85ipIZHaGaWbmyMqR0zoJHLGz202VdGgC5uO1tfEL6Ze4CcIG1PY4NE+CTxFKWjd1APIlDE0LEKzFjoO3aY6vzndqPnaxIAIG/eocZnhuVtZXksM9Hls0uoGlijkQg2F+Ut7+IsMZ9T5zzVyn8o5LfPcroKl2eXaQxPAzqCrGN+qnbex3F+hvbqbtulPQ3KeE8ugmim5s8rwAiETSyOse1uyp2G21unTwFi6ULlS8H0MVQJaeqqqdOYJDTxSssDMCDumk9k2sVva2wtgulCc1zWImwf7j/ACwXShTcNQoWbZnHTx8yQ2GpUUd7O7BVUeZYgeXU7A4EKbgQhGZcT0kDaJKhBIekanXIfZGl3J9gwIUuirWk3ETovcZLKT7F3Yexgp8sCFMwIWHAhL1ZxHHFIxkmUIqsSu19hfba5Pl33wIVTQcdZzX1ksWWurKt2sYo1CrcAC7i/fbfc77YEKb6OPSBmc+YyUVTokYLKCdCjlugPUpYFdQ09+5G+BCuTL+Zy15ttffbp12+7AhScCEg8d1xFQqrmPya0YugWQ3JLb3UW6be7FG0vh0X7q6bQ1AOoFxs+sk5y0bBhihGXZm6rK/9L67Ja7RykIWdQGsRueoHmb92ImPIBOsnoKvWizMcWM90iTsc2TAJiZ61EGZyf99//il/y4brP/d7CrHuzP8Aof8AU3zXaoqpk06s6tqUOPm5D2WFwdh92FLnDOr2FR06VGpN2xZEj5m5jPapGT5m/MJ/pbmgRyEqY5LWCN2rldtJsfdh1OoZ/EnPYVFa7My4B7pdlzRN5u8YZ7Rgu1LR10kDTpmoMShiz6WsNIueq32wobVLbwqYKOpWsNOsKLrJDjECRty2pq4Gmd6Yl6kVPzhtIARtZezuATY3388WrOSWYulYumGMZXAZS1eAkTO/HAnZCD5xxStJm/KlIEM0Md2PRGDSAMf0Tex8Nj3HGrTs5qULzcwT05LBfWDKsHIhGqLMCuYPTcpQrxmoWUH1t0Qgi25vfe/TTtjOvQ+7HFa76IdZRXvYg3Y3ZnDh0Zyk3Pah4p55o9WpMyFwrEakFHCzgi9jcJ3+7rgtZIbTI9YlWNEMZUNWm+ILeoyADwzUUMvLpW/2mVHas7MUkhdghtHbtfRAB/ninhAz2rVh16oPhaQKfzAQJGOzambJ0Ec+YoXYhFiVdbk9YLnYm1yd9hizSEVCOSyLcb9mougY3iYH93giuQf8Ig/9Gn/sjFt/4p5+KyKfyDkqx4o9EbL8pq3qk0XkmYCEswW5Y/TF7D8MaFK3TDAOGf2SFqAt6O4g6L8sUlzGBamNgZEaRQx5mxEal28Bb6wvL72Ym727sN29JdWi+j6P5K9WarTAoDK7Up+cDEgaAJCTcjoQCNrgYPezeuRjz+yLqb+D/Re1NJFWipR0EbuFERUkPCwG+o29e/uxXrWy+0sjt4pwbGKuHGanpH9LPCM+Y0scdPIqPHKJAHJANlYdQDZhfb34EIFlXo2r5gBmeaTOg25MMjWb7TEC/n2SfPAhP3D3DFJRLppadIrixYC7N9pjdm95wIRfAhZgQoObVWhNioY9L/y78CFRfpN4lePXGJItVypVRuCNjtew+GBCH/kyKHKTV/0rJBVSorGCKW2sk9lWCsGJCtc39Uk4EJ0/7OSxmjnYQKsgk0tNuTILBrG52036Cw3Bte5IhW9gQswIVdcTcL1kte1REkLr2QglIIsEsbqRY7kn4HFCtQqOq3xHSur0fpSx0rEKFQuBxm7gc5wPKFvBk2YrFIBBRBmKiwjQKV7RbVtvvosPbhRTrAHAdSY+2aOdUaS+oQJzJkHCIx3TKHV/CmYypoMFGouDeNURtvMLe2I32es4RAVyhpXR1F98PqHmSR1SiGS8EypWxyTLG8KRqtiQblYVT1SOmq5w9llcKgc7IDwhVLVpqk+xup0iQ9zid2BcXZ8oCY+I8jDUkyU0MayyLpFgqXBYXubdLXxYq0pYQwYlZNgtpbaWPrvJa0ztOzDBD6LIJ48nal0rz2VwRqFu057/ALJwxtJwoXNqt1rfQqaUFpn4AQcscANnNEuCMqemo0ikAD3csAbjdjbf2Ww+z0yymGnNVNL2plqtTqlP5cI6APFAeK+GFqK1pJqeSROVGEZGsLhpdQNmB70ONWhaCynDTGJ8PusOpSDny4KXwllEkUsd0dY4o5I15hu1j8nIHrN2dSSEC+wNrC2K1pIfUD+BmOau0H3bM6kfqaR0BwPeFGzrI5kqmmWOSaFphPphaMOr8pImDLJYOhRNirBhqbY7HDXMbVDZMFvUfUpaFpfQvgNBDhHEbcMRthCcsmippKUGTlpSmYvHOrRzWmNl0KQRKASF7BNz7bYhbZXtLbuIE+v3V+tpOnXZVL5DnXeXw59a7T5bUVFRLNDFUXlcODMqQwrpTQhZSWmfSpOwVbnww8Wdoffc7bkPUdqhdpEmzigxgwBEnPEyYy28E7JRCChEINxFBywT36U03+7D71587ys8CGwhGfZ7FLDPTkSLrSSLVpU2uCt7ahe1722xjfx2hSqQWnA8NnStAaPqObMjH1uSvl1NFCKcxySF4I5LM8QbVNIFUysOaLgIpQJfZTYNtiR3tLZ3TLHY8shsR/DKm8dqiw5VFpKNNIqFpZOXDCscayyIIwVUyNpRU1jRfcuxuNgFPtPZ87jtmcZDHfv7kfwypvHb5JxyfN4xTx0o1lkh0ayoAOiPrbUbX09N8FDTFG01wxrSCTtjnvTathfTYXEjBNmNFU14TgQvI5AwupBG4uDfobH4EWwIW2BCj19akMbSSNpRbXO+1yAOnmcCFATialOi0o7ZsOy2x1lLPt82S4KAPa7Ar1FsCFDo8xpqiZGWeKVrrpCq17vFzUO5NvmxrGw7u/AhVxnHB+W10ss8tdPGS8jcvSBb53QQnZOs6yFspJuyiwJtgQoNJ6Nsm5naq6p1XT3KNbF5V5YUJzC4ML6lC3AB32NhCtDh/N8tgijgppI44gpK21BbaS5JdhYkqGe5NyAx7jgQp/5VUmjXzdrkEaH1CwBJZdOpUAZWLkBQCDexGBCJ/K4/rr+0MCEmekTi2eikiWERkOrE61J6EdLEeOKlprupkBq6LQmiqFtY81ZwIyP2KXco9IFdPKIwIFFizMUayqBcse33D+GKFo0m+jTLyJ3DedgWnatBWGz0jUcXcBIxOwZKdmfHNSKdamleGWHVocmMhkbuuNfQ3HxHW+K1DS9c1TQrNDXRI3EfZZ9j0bZKtXVVQ4E4iDgesKJlHpArZS5YwRxRrrkkMbHSPZr3YnYDE9o0nUpAACXOMAb/ALb1ctuhbDZmT8RJwAkeWQXXOOPauOOKaIwvBNfSxjIYMCbqw1kX229/hhlm0rVqPdSqAB7cxsjeFDYtFWOu403hzXDjn/pXvCnpAqqishhkEWhyQdKkH1Sdu0fDF+laXueGlS6R0DZrPZn1WEyN5G/krLrqtIY2kkbSiC7H/XU+Q3ONFrS4wFxxIAkoBU1UrLzJtUYO6QK2lgD0Mrr2tW3qKQBuCW64paS0jTsTDdF53rsz6tims9ndWOOA9evNRIGcm6RIB5Rrb3kj8TjmmaU0raHTTmOAw6z5rRNlszMD34omnEEcRKTSRqQASoYFwSQLaUubEkW2HXvx0NmrWiYrADDeJno2bjgeeahNhe8XqTTG+IHWY3YojGsFQsUwCSBe3E5F7XBF1vuDYkY0GuwwOapVaTqbyx4ghTL4ExBuI89gp0KzMbup7K9bG46myjvtc72Nr2xG+s2niVFUqtYPiSLU8V0xYsICwJuSWsbk+URH34zHU7KTOqmfW9RnTbm4B2HT/wDkqRl/EdA5AdGUnwsw+9VY+xQThW0bFtpAeualp6Xc/wDr9dIB7E4U+R07orpurAMpFtwRcHpiyNH2Q46sdvmrYtdYiQ5dosgiU3AIO4v2e8WPd4HElOx2em4PYwAjakfaKrxdc7Bccu4mSoldIIZpEQsrTaVWLUADpBZgzXuLEKVN73tiyoUp1PFbyTQSugialqkinRZOYjRVKFElDFV1KJCNwO5uveIQI8SvS5dHBFMyTU0kwvqFmSKrEZBBVtdo2uRdbAasCEfk4yeOsnXnK0YqnBVt+XBDRCSRhbcAyW3O17jAhGY8+SeGkiqlKS1IjZhGQQkmkTKjAkupYKSLi3ZIuDa4hd34IpjMJu1q1l2BCMHvK8oB1ISoV5GI0FSQbEkDAhScq4Tp6ebnxqwe0g3NxaSTWdv0fVXwXbAhRW4JhPWaoOksYruvzLNIJCydnrrA9fUABptYkEQvV4KiB1iaoEwbUJtalw15SSLpp3E8i2KkWIsBYWELZeCqblGFuY6EksGfdrxNEbkAHdHO/W+98CF5W8GRTBOdNNK6lrPJy2OltOpLGPQFOhd1UNtfVckkQiv9CU/9jH+yMCFW/pp/PU/2H/EYzrb8wXaeyv4dTmPFK9IvKyuqm6NKywKfI2LW9twPdjBrHWW2lS2Nlx8FZ0s81K9OiNmPXgOpT/R1pcz0r+pLF08xtt4GzdfIYr6ZlgZXbm13f+ydpulcp06rc2mPXUh/EVOaahgpjtJNIzy+xCQo9m18T2R4tFqfWGTQA3pxPkqzavv1sadgjzPbgpVCOblFQnUwSCRfIG38m+JxHW/w9IU3fUI9disW86i3U6o2ju+xXD0eH/6lTfaP7jY3bP8AihXNNfkKnId4Vo8WV6/KoY3BMUEUlZKo6ty7CMftktv3oPDG606ui6p0eJ7MOlebUqRr12URmT9gg1XxcZGYxxxqxtpJYSEkTxR9nu3Rzta9xfpucl1Gi55qFoJ448MAcB0BdNT0XqwA9xI24XcLrnY7cwNsdKg09PVzqgn1uHKuIpJFAk7MguoewuraWMVtNlB3viW652B6uv1Cne+y0S40oESLwB+HEYEjYRIDpnEjBQeUFUq0vNd5kTlU6yBi8Qh1hRdI0AtbmBSdxbYEYaBAju4QrF4uN4NugNJvPiIdeifmcc/lJGWOKsbg12+SrG0bxmL5uz6L2AFvU26EDoDtfFml8sblzGkg33gva4G9jhMY88UaxIqCpr0oVJatZT9Cy+7low+Bkb4nGbXM1TyHmsXSRkx6yHmVqtGxoEaOJnMh0mwBsB3jSoO5UdSegvjH1496LHOADRviZ5mMBuTjScbEHMaXF2GWUbcBOYGZOQSzmNE8YBdSuq9gQQdrdx37xv8AyONBlRjyQ0yqLaFSmAXCJ8FdnAVSXooye4t8CxYD3BgPdjUs5mmF0VIy1MDC4t44mUirnhuCvonmhWjd2dIUSUPH8nLxoYjM3aDoGjWG8aqTdGt1GBCN03DFBRqgkUylhyVMt5AELBgljdViQ2C39W9r7m4hMCVsRmaIevvq7JtfSpI1WsW0shtfpbwwIQ3NYKCoEDzwxSidl5ReIMWJRmW9xcdnV1wISfxTw81LKHpjPNK6Tinj5IflyTyhppRIAqhhGWCrIdwLasCE1cIZM8cKiYFFRl+Twl9RhRIwiqzLszmxdtyLtYEgXwIRrNsxWnhaVwSq2uFtc3IAtcgdSO/DmNLjASEwJQyo4qiRiGVtjMBp0naFAzbar7joPYTYG+Hii49nakLgF4/FsQ1XSTshSRZejLq+t3C9/GxtfC6kovBbVHFMaCQmOTscy9tFzyygtbXsWMi2Bt522wCiTGKC9TYs4RpEjAN35ljtbsab9999Qtbzwy4YlLKI4YlVT+mn89T/AGH/ABGM62/MF2nsr+HU5jxS/wARpoymjTvkkLn4kj7rY5yyG/pCq7cI8E8nWaSPAgdQ8wo/Akumvh8yw+Kt/HE2lW3rI/1tC1dLtvWN/Qe0Lb0j1GvMdPdHGFH4/wAThmhWXbJe+oysnQTJqF3DvP2U7gFda1kX14b/AAv/AJsQ6XNw0qm53ruVnTowpO4x1/sh3o2/4hTA9QzD4Iwx0FD8UKTSL7+i3O/tHeFZme0qtmyxyEhKuikgBHW6vqNr7X0scb5bfsrm7j3iF53RqmhaW1RmMR0GUrcP5qJ6mCCMJC4meRpW7UjKAoChnuS7aSDawsFsNrYzGmSAMMV2tssxo0H1Xy4FoAaMGg44wNgnCZxmTihmTZdJV/JFWRhIee4k3JDKQyknr6wAv54awF0K3aa7LLrXFou/CI4HAgdGxFMs4cqkUTM0S1CzTFo5TcOkkaqx+buR9Pw232tvBUtNKlN5wBE4ZnqEneqle32Z51TQSwtbBbgQQSQPi6E58EUAo0amJDSMxlfljsISANG51bBR1HePEYv0mXBG/FYOk7T74/XNyb8OJ+IxjJjDamjEqyVUHpNjeGvEqA3IEl7X+iEPuHL38NS+OMy2MaXEOycPXgqFpa5rw9mYx9dWKADjGpAskpA/SCsR7CRcj23OM06Ms5Mubj0jx7lF/EbQMGnrAMeuK0r89NYiRSj51L6ZV6bj6Yt2VNhdhsOtsLRsgsri9h+E5g+G/l2qV1Y2toY8fEMiPEbPWCuLgSm5dDDf6QLj7LMSv/RpxvWdpbTE+pxV1ggI+MTJy2wIXKopke2tFaxDDUAbEdCL9CPHAhZ8nQOZNC67aS9hqt1tfrbywIQmXOqGCyGaCPSTpUFRYm97AdCbn4nCwklEaHMYpheKVJB4owP4YRKpWBCj11EkyGOVQ6GxKnobEEfeAcK1xaZCQiVFbIoCLGO47fVmPrizdT3j+Pjh2sdvRdC2OSwGPlmO6EqSNTblVCi5vc7AA+O973ODWOmUXQsOSQG94wdTFjck3JKE9T0vGm3TsgdMGsdv9eii6FvT5VEjBlUgre3aba4AO17WOkbeIB64QvJRAU3DUqqf00/naf7D/iMZ1t+YLtPZX8OpzHigvpBTTT5fH9VF+5LY5nRJvVq795PejR5v21zt7nFBeGXtWU5/8VB8WA/ji/bhNmqfpPct+3ibLU/Se5b8af8AEZv9d5wzRf5RiyNBD5uQ8UZ9GB/2tx4wsP8AqTFPTn5cHc4dxU+n/wAs07nDuK4cGQ6M4RfCaT8HP8cbdgde1buHgoLQZ0Q/l/5K2eMMkapiUxNpnhcSwt+kO4+TDbw6dbY6OhVDHY5HArz+oy8MMwkvhZKKRDBL2auKdpFSo+bYMSLAaW7QsAdNzvva1sVrTYazKU04ccwcY6YxWw/TzqtY3ZYC26RgZA244Tj0BM65XOqiNIwiDoqaVX4Aj2745G0WXS1Y3XDDcCAO/vUptNBxvudJ3mSUFzziCGgUgsstSdlhQ3se7WR0F7dnqdgNr42dC+zr2m/W9etvfEg59t0i2LrFO9GvDssKy1VUT8oqTdlPVRcncfWJN7dwsNt8dHa6zXQxmQWfQpkS52ZTLNncCM6vKqFG0tqNvoI5P2Qrrc9BfFG+3KVIajQSCcvXitMympXjvOYWjuRd7FQy3vuehFjv3WwjrpHxZILmxJQDMOGstDC8TMzPy9KO7HVyzJa2o27A1d21vHFc2ahu6pHcmuuc+3iu2WUGWRkaVTUDfTLrZlNyPVkvoN1PcOm2HspUWGWgT2+aA5iN/wBPU1gecljcg37ha59guN/PE19u9O1jd670uYxSMVSRWYXuAb9DY/A7YUEFKHA5KZhU5aSyBVLMbAC5J7gMCEjcU18kit2+Wii5jN1JF1AJP0vWG2wBNtyDZwTSg2VatCRLTF25jSR3KL29ACntEHsqJOttyuHmm4C9GCibVYXXAcUlyZLVpmOlBJSSO7yB2IGmPUWLEglXCqdwCQTYd+GKRXBwZxKagvBMV58YBuLWdD6rbEgNYjUoJsSO4g4ROUyl4lQq7OulUJW4N+0A7EbgEHSoN7WOtQCThEqmjOI+Zy+1qvbptfVp6+R6jqNvEYEJeyLjESrVhlHyimkdXjFwNIcqp1WI7iNvDpvgQmGpzmJGdS1yiF2tvYA2Pv8ALAhaU2eROVC6u0SoJGxI7vhuPEbi+BCJ4EIHxDwrT1jI04YlAQNLW64iqUW1DLloWLSdexgilGO8Sh1V6PaSTTzDO+n1dUrG3dtfpiuzR9CnNxsTuUlPS9em++0AHkuX9WdD9WT/ABDh/ulNWT7RW07R1KPL6PMtTrqHlzDf4Yr1vdKP4j46cepOpaat39AHQ1c6XhbLkb5t50JFtSyMux8xvbGebXoyoQ12I4gx2hSVtIaQqsh4aRugIvlnA1LDMs6cwyKbhmcte4tv47HGzTs1JkFnQqFTS1pfRNAxdPDpTPiystL3EnD1FWbVCqXGwdTZx5XHUeRuPLE1KvUpfKVG+k1+YS6vothIslbU8v6odSPuW33Yse/O+kKL3YbyjvDvAlHRkPHGXkHSSQ6mHsFgqnzABxDVtVSpgThwUjKLGZJmxXUqB/k2NTuJ5hJJfmOOXdgQq2to0gAIoFgD1uTfEer4qLVbZxPJcxwhThVADDSzNfa51E9k3G6i9h37Dc4NWEalq3ThiNR83JLHabnKVKnSeUYtI1Kw0BDYAjba1gAMGrGzfPgk1IGRjGeyFoOFE5nNE0usrZyeWde7kk3TYnWR2dItawFsGrEzKNSJmfXorRODotARpJWAR0XdFI1BAT2EW57A63HW4ODVCM0agREqblORLBI7pI5DliVIjtdm1bWQNsb2F7WPswrWQU5lO6ZBRbD1Ik70oZryKRQNubIFPsALH8MKE1yRstzcygB2usVtINupvbfqdIvYdBqNsXLLTDnEnYqFtquYwNG1F+HswHy2G7CwLXJO35t8W7WBqSqNhJNoAjemPjOngq6Z42aMsO3GTpOl13U+y+xHeCRjIC3iqN4F4sqmzumknlZmaQxMDsAHNiABsO1Y7d4GBC+mDlsNiOVHYix7I3AOoA7bjVv7cIlW6UcYtZFFiSLAdSbk+0nf24ELjDlUSmTsA8w3cEAg4ELc5dF/ZJ3j1R0bdvidz44ELaOijX1Y0HsUDvv+O/twIUjAhQszzSOAXc+fu8STsBijbLfTs0AyXHIDNWLPZn1jDUpV/pFiB0x2Zj0CAuT7DsMZzrfbqvyUwz9Rk9X2W1R0BUIl+A44eZUP+k8yqfzVK6qfpTHQP2eyfhfDfcrXX/FqOPAfCPXQp/d9HWb8SoCdzce3HwXQcI1bDVVVyQr3iIWt+udNvffFiloehTxIHTj3+SadK2Zpu0KJcf7vIT4IdxNw5BSU0dVTSyO+tbSFwwdWv4AAj/W+J7RZaRoxmCrNg0hWtVd1nrtAEHCIghWHkTEwrfuuPvOGaFcXWNk8R2lczbABVKD8Y5zoK06ycp5F1CQgkCzDsm1yL73PcPbjes9IuN6JAzCybXXDBdm6TkdmG9Q8tzKp02VaN/0llsPgCTid1CiM7w6FWp2q0OyuHiHfupaVLo/MlnjaWxCU8HRifG5LH2kALucMNNpEMaQNrneo81I2q5rpqPBOxrfU9wCYqmqVI2kY9lVLH2AXxUYwvcGjMrQc4ASULyuKSojWaWR1Eg1JHG2kKp3W5HaZiLE728sT1XNpuLGDLCTjPXhyTGguEuUnLqKaOV9U5khIGhXALqd73YWuvSwNz54jqVGuaIbB2kbehOa0g5r189gBF5LAnSHKtoJ8A9tPl1xXvtVptkqumBiMYkT1Z9imTVCra53PQAEk+4b4R9VrTBz3ZnqChDSVqlWhUsGGlb6idrW63v09+CjVbW/DM4xxndGc8EPYWfMoqZxC78oOS7C+kK4NvHpsv6XTzxZNB4beOXMKK+CYQrhKsC08ryyEgTyLd2LGwYBQL3PgAB1PtxSs5inJ3nvUVgY57IGJk9hO/YAjdHmUcjMisda2LKysrAHobMAbHx6YmDgcFeqUHsaHEYHIggjsST6b6Fny3mqLmCRXP2SCpPu1Xw8KAqv/AEOcYRxVLwSsAs4XQxOwdb2B+0G+I88BSDBWRx3U/wCym31h+BxYsf4zVVt/5dyqatzPlqXZjZdzv1Pco8z0+J6A41bTWbTYd+xYVioPq1BuGaBeiXLWqs4p9r6HMznwC73/AGtI9+MFdSvqevrFhjLv0HcOpPcB5nAhCYxWzHVqSmj6qunXIftX7I9wuOnngQtqSpdlJErPqOmI2Ua7dX9Wwj8D3gXF9S3EKZDUyI+mYLY+pIuwPkR3N3+HwOBCIYELMCFXPHacyrp4nuUknjVgDa47It/1HHPNF/SVS9sugciAup0SdXZalRuYaSOePkiXEEYppIoaYpSq0UzsyIgY6Athdhte/XrjYqfCQ1uGBVSxuNoY6rXmoQ5oAJMYzOXLkhK51VyoEEskhMFO9oFGoajFzdRAuJCpLCxAsx6WxFrHkROwZdEq4bJZabrxaB8bx8RwwvXYGRbOBwmQu1Tw/NNJIzqsAli5KGWS7MLwlNW7EvpQ3H1vH1i40nOJnDCMehMZbqVJjQ0l91143RAHzTGAESRHDqHf0iZhFNl94XDqsyLdel7E2B6HYjp7O7Dq7g6nhvUehaFWjbYqiCWk45psyD8yPafxOKehPybeZ7ysa2/inoShxurJVA9hlkQWSX1GKk9GuNLgHxFwRvtbHTWQgjbhtGY8x1rAt4cHbCDsdkenYeqehRabLtRH/wBOdh4rOwU+zrt+ti0asD8Uf9vruVEWeTjQP/cY9dKYqZGiWwhipARuQwklb7IAsT5ktbwxSe5rjJcX9g9dS0aTHMENYKc9Lu7xPJFK3LzJRtCOyWj0i5vY22ue/fqcQUqtyqHnYZV4sll3ghvB+do0K08h5dRCAjxvs3ZFgR4ggDcfyJntdAhxqMxacQQm0nyLpzCjZjmtRJPNRIYixpXkVkuCGvpVTdiAd+v3YirUG+7XxIJMdmeSs2Sq1lpaamLQQT1qNPmMU2UmA/n+SIuRb5wSgAAaPW9YA3ta2/TFGQ5kdi1WMdRtwqz8IdN7YRz3xhGc4ZorlhaneFaht+QiaydtagahfxJufPFQE0bU5z/lc0AHYCJw4TMqrUu1mE0x/UTHA+WSj5pl71JqRAwCsiAMfUZ1YNbbqLCxI+t32IxZ0cW07Y+vEtMDngQSOUqC042dtP8AqBJ5c+a8paoVNfHe0ctKja01AlzIoFhbqi9b+JXYY13sdSs5jEPOe6PEqiCHP4hL8FQy0okjuwhrXklVLFhGSw1hbG9r3G1u/uxiMBDAdxPir+hAwtfSeYLgQJwEzIngYThkE1JIxlp5FmkK2aS+p9N76SfoC++jb2Ystu5hOtDa7PhqCBsGzo38+1F6qnWRGR1DI4KsD0IIsRh6qr5l9IvouqKGRpIEaWlJurKLsnkwG+31umBCW4OMqxY+UZS6DYK/at/HDmvLTITXMa4QclpQUNbmUqxxI8zdAFUBF8zYBV9ptgc4uMkoa1rRDRC+kPRfwEuVwHUQ9RLYyuOgt0Re/SPE9TvtsA1ORzNgGqqeNxddLuPtq0QH3O3uvgQvOI65V0xM2lXBZzex0La6jzYm1/DV0NsCFMyxRpEhsCwFht2F7lFtvbbv8gMCF2rnTQdViNtr9d+nv6YELXKXZoImb1jGhb2lRf78CFLwIVd8Yf8AEaT/ANTH+MeOfpf8Rq829wXUaN/JVf0HxWvHOaE1TwtFE+mICFmQMyyyEW63FrKxtb6ONSu74oI2Yc0aJswFnFVriJd8QBgFreXEjbtXCHN6qaNI4XmJ+SkMAgHznIVlZWC3FyQAdQ3FgO8tD3uEDd4KR1lstF5fVA/EwxnC8QQRO4Y4HDEld8oymaqkExAKpUzh0lYhl+djYDYNcrotYEDa17XBVjHPM8T3hR2m1UrMw0wcSxsFowPwuG0jOdoO+Jy58ZrHDl8NGJkkmEi7La/Vjci5sN7b4SuWspXSck7RZfVtr7UWlrYOfRt2p5yH8wvmT+JxX0ICLG2ePeVz9t/GK3zjKkqI9D+0EWuD7wQfYRbGyx5YZCo1KbajbpS3T8JPGdliYdxBkT4gPb4Ysm1uI29h8FUbYGNMwO0eKNZdk2g3fQP0Y1sD9om7N7CbYgfVLlZp0Wsy7BH3RjESmUaqoIpbcyJHt01qG/EYc1zm5GEhAK6QU6ILIiqPBQAPuwhJOJSrpbCIWEYEINxTSSyRIIl1hZFaSLVp5iC91udvDY7G2LFmexrjewkYHcd6jqNJAhQ2y/ny07rStTmF9RduWDp0kFAI2a4JIvewtfrhwqatrm3r17n14gIu3iDEQmbFVSLwC3TAhRMxzFIQuv6TWHuBYkk7BQoJJPkBckAiFpQ5mkpYArYaSCCCGVlDKwPgQfu9mBCD5vl8GsNJl9PLqYqluWZXIBYgK6hb2VjbXewPswIUnK85p+atPTwsAVLMVjCJHYkaXBswe6kW0m217XFxCOg4EKHm2XiZNOoqwN1YdQf5f62IBwIQfM6VJgq1lMX0dJFAceZ6C3st7hgQhf8AR2XeqkUjHwSE3/cAwiFIyrhsGUOIOTEPrkGRvcuyfG/4gQnAC2FQvcCFXPHj8urgmYHRHOjuQL2Xs7/9J9+Odabmkql7bdI4wAup0QNZZn0m5uaQOePmu1bxjQNKXip5KmU6dxGbAqGC+tuLBm3C95xq1LTRZ8R6zh3qKlom3CmGVKgptx274nLPIZlc34kzGWyw08VOvQajrb3W/iuM+ppqkDdZidzRJ8AnjR1gpY1Xl54YD10r1OFJ5YkR5JR25JJSG0CRpGBN16WFvDvPTpiMVbbWEU6UDe4xnww8UHSdClUL2gZANwmA0Rn90VyjgSGEg2F/K5PxPT3DD26Kr1fzFTD6WiO37KpadN1aoj11BNkaBQABYAWAxuMY1jQ1ogBYjnFxkpN45z+eHmmlLs0EJlkURxlB6xXmPJInZIU9mO7237wC5IoS1s8U2Y1Hyk2SKN0jaMFdTxty17I1GzEDs7t7cCEOq85qJ6FkaokjniqqcODGodVepjRVksAmu4Z7JsUKXuGuRCs2ljZUUO+tgACxAGo+NhsPdgQta6rWKNpH9VRc26nyHiSdgMNe4MaXFSUaTqrwxuZUWqWpMZMbRK9tlZSwv4Fgw+IHuOGu1kYRKmpmzh8PBI3ggHoEHq7VDyGqkipkWrGmRVsSW1lgPpGxJv0uel8MpOc1g1mB61PbKdOraHGzYtJ3RE7NnQiX9Jw6UbmppkIEZDDtEmwC+OJDVYADOeSq+7Vrzm3TLc8Mua2gr43dkV1Zl9YA7ju/EWwNqNcSAcQmvoVGND3NgHIrxcwjJI1i+nVvsNINiQTsRcjcYTWsmJ4pTZ6gExtjp3c0PqatxTxusyveRFLqoAYNIF23Ntj13xWfUeKTXB04jEDOTCtU6LDXcxzCIBME5Q2cVP8AlA5xHNWypcpbcG/rE32FtrWxPf8A8Qi8MBlt5z4KtqzqgbpxOezlHihfENFFVQhueY9mVZFsRuV+PaRTsQdrAi+DX07l+8I3puoqX7l3HchB4Mi5itJVMJVCGyBVRVTTssb6wsdljFiT6t7m5w41WB10kTE9CaKTyLwGGS4y8J0/yejAkp/9nPaMkAeORuXIjkpqBBLyaz2uoBNzY4jNqoht8uEJ/u9W9du4qdJwKjjtzvrLIzFQNN0UILK+uw0KB2ix7yTiwoVCzHgMixhnlLsUXW5BMYvHzGU7G5RNNt7X2sNsCE6UNKIo0jUkhAACeu3s2+G2BC74EKsOM+M6+nq50gRDDHp7RjJteNWNyD+l8MadmstF7AXHE8eKo17RVY4howCXW9KVeDY8kHwMZ/zYtDR1E7+tVzbqg2BWL6NuIJq2meWfTqWUoNIsLBEPid7scZtsotovDW7vNXrNVNVl4702YqKwotdQJKLOPeOuKdrsNG1AawYjIjAhTUa76R+FAc3eioIw85sCbKvUsfJVt8TsO/FNmhrIz4ny79R8oU7rbXqHA+ula0HG9AYndH06BfQU0s3kvc7HwBJxpU2UqQhgAHAQq7tY4/FiomQ+kmmnfRJ8wWNk1G9/tHSFQnu3I8+7DhWYTEpDScBMJzjkDC6kEHoQbjEijW2BCE5rw1S1L654VkJUKb3swBJAYA2axJI1A2JuLYELaq4eppGLPCrEx8pr3syfVYXswFza97XNrYELlFwrSKsiiBSJV0yarsZADcaySS5B6MxJHcRgQilLAsaKi30qAouxY2G25Ykk+ZJOBCGcWUcktJIsQvINLqPEo6vb36bYhtDXOpkNzV/RlanStLXVPlxB4SCJ6JXPLuKYJQACwl+lCUbmKfAra/v6YRloY7nu2p1fRdeiZIBbsdIunpnszXKDNViq5lqDyuYI2iZyACoQApq6alfUdN/pXGGioG1DfwmInu6099ldVszHUfiuyHAZgzgYzgiBMbMUPrqZUisToSWsWRB0ITUmojwFwzX7gwOIKjQG45FwPRh+6t0arqlSYktpFp2yYMc8IHGIRSWVUre63ybYDvs5Nh7u7EpcG1v8viqTWufZP/sx6tq45OVR0EciyQctirG2qEXXslvqnwO4099sMokNcLplsHH6csJ88cOCfapewl7br7wkDJ+eMbxvGGPFRop1+QQ9ofnU27xaYE7eQ39mIA9vurcdo/3Sp3Md74/D+k/7Y78EWWZTW2DD8zbr36r29tt7eGLN9vvUT/T4qiWOFky/q8EN+UD5EUG7K51j6vzvf5+A/ligao90LRmDjw+L1Ct6s+9hxyIw4/CidS6tUw7jZH+JK2v95HsxbqljrVTk5A+EeY5SqdMObZ34bR4z91FIHJq9+0Wfb3bffisQ3UWiM5d9vW9TAnW0d0BR+P5yMrmZGI2SzKbf8xO8Y0Kj5olzTsS6Kph1vpseJE4gqlPl1R15ktvtN/PGRr3fV2r0B1HR7SQ5rBGeDcOa9+W1H9pN+0388HvDvq7Umq0djhTwxyarG9DlQ7Gq5jsxAitqJNr8zx8caNheXBxJlcp7SsoNNI0A0Ag/LGOW5Q+KigrqtjJMhDR7xoGFhDF+idx1O/S224v0dGdWwAA55mNp4rin/O4yRy5BKtTRU8hLyzTtIzDU3JbyBGnSO/brttse+219RohoEc/uqzqbHGSTPJWR6I4AlLOqkkCc2LCx3hhPTu64zre4ueCd3iVcsrQ1pA3+ATziirS8ZgASTYDck4EKqabheXMq6Sqn5kdM9zCylSXRW0pYknQrLZx2dwxIIvcwGjefed0KcVbrLrUxZHlFErSRz0cMTJKyR84iQyKD2XUyXNiCDYbAkjqDiYNAyCiLycytc4y2gWrMdRFQJCYQR6qTB9ZF+yARGV6Ncbg4a+5HxR0pWX/6Z6FM4dzaFGFPDKJadWESON9DaNaoWGzoVuA/1hpJLG+HCNiaZ2prwqRQa3N4YtfMcLy1V2uDsrEqD03uQRtiRlJ74ujPBRPrMZN45Yld4KxHZ1VrlCFbyJUNbz2YHbxw0sIAJ2/snh7SSBsWUlWkihka6m4B6dCQevmD8MDmlpgoa8OEhdtQ23G/TDU5cTWJzBHqGsqWA8gQCfD6Q+OHXTdvbE2+29d25rl8ruQQCACeYGFiBpJH3gbjFH3kuILRABN6RBAg+MYiVY1YEg9EcwpEEusXAIHmLe/FilUFRt4AjmIUbm3TC1q5dCMw7hfDnmBKRokwq5pfSk8ltFE5BBa+uy2X1mLEWCjvJNh34oi1VTk3t+y3amhRTBvVQI8csOOxc6r0smNij0hDCxtzAeoBG4FuhGB1qqtMFo6/snUtBGq28yoI5HZhtXL+uIf3U/t//rDffKn0jr+yk/l2p9Y6l2PpWa6D5E95LFBq3a5sNI073Owth3vVX6e37KMaCmYqjDPhz3KdlXpGeWeKFqR4+abKzE26XuOyL93xwrbTUvAObE+tygraJFOk6oKgddzhWDi+sZZgQlz0hrfLpx9j3/OJtt49MQWn8J3qP2V3R9R1O0Ne0SRJA4wUpy1VPFrMcynkU4SnIQ35j6uZJvGVMlwPFd99IxXbUoNiHCAIGPrPBNNC0VHTccS47jiVlTWwlmSOZFcB3gYoOXESVAYXiD80oXchtQ5h63sA82mjMXh1+h0TMJvuta7euGJjIotwBWpNWV7xiykxW2t/ab27ifWI8WOEsrw973DKR3R64Qrlus1ShZqIqYE3jG6bv7qdnHBQnqHmFTJGXINlWMgEKimxZSRcRrcX3sPDGvTtV1gbdmOfE+KxHUZcTK4HgZ/7/P8AsRD/AOGF96b9A7fNJqT9R7Ea4ZyIUkboJHkLvrLOADfSq9wA6IMRVqusIMRGCkpsuCEYxCnpe4sPMampPoVEpEvnFGjSMvscqqEd6s2BCQYfSFVFZYhYPzZAH5ZZkGsgKP8AlgqOyC3S24O961Ws5oN0Y8fUqzTotcRJ9dyWKxdTPq7UjbuLq1v0ppGVizkfRG3dYgasUad97rx6zPU0bB64K64Na26OoeJ3+uK509PVqizyxyyRzC8Tqsr3RewoJjNx2UBBZTdSu974u16BqAR4eKp0azaZM+PgnDhnK5YoGklQo9VU0iwxsCrHlSiQtZiWBCB27W9kPTYYmpMLGwVFVeHukK2sSKJLnEWVrLURMzoqFWWVWNiygqUt3bPbr44tUapawgDHZ49iqV6V57SSI28d3agRyKQpGGmpi/rM2sA6xItiDoLEaEVbArYg3vixr2yYBjwjnvM7VV93eQJInPpnluAGxdafhsNfU1O51Q2Ia5Cid3cdNtSSKvn0O2Gm0RkCM+4AdRCe2zA5wcu8k9YK0kyVgy6ZKYRpJqjs4BQGd5APUJsY9goZQCG64UVhBkGSMeOAG/fwKaaBkQRAMjhjO7dxG1TshyZIpKUqadzHG6SWftcwhTrXbtNpXTvYhT4C2GVqxeH54kEcscD381LQoBhZEGAQeeGI6upMnKcEDUzaidZ6WGk2tbpvbGLq6rSBeLpJvHKBBiIyxjitW8wyYiMuvau8CFRYtq8z1+78cT0mOY2HOnj+yjeQTIELlmf5l/snDqnyFDPmCpTKqqIUdPAJ1jEurnPzFDK/MIjBB7QjT85bsqdTHUDsalMgMAnNdRbKb3WpzyybsQIOIiSZG3YDjug4RuuW5cTdnjJKjrUblmLEFyCd1vGrEbXaVrWQYXV0sye1Ri2W4C6xpH+SABw9TgNpUibK6CJ9JEIYapUV5fIsqSb+pp5W3rMXk0307qadJpg96Y23W6q282YyMN6JHGZy3Y5qTG1G0xnE0Sudw7TjUA4ZrqCwCME1LpIuspQ9Bdn/AOGTenHmq8WunTNG4bu0BpxI3mMZwxBiJ5KPShTmNCyujEu2sRyq6IblVVQrHSojRANgSAL7ggQ1IvNI3qw28LLWa5sYCCWkE44ySN5ynDZgrpxfXOKDmeaxwC7nc9AOv37D/Vr4UAnJITCEcXQvVZZIIkLPIEKr3ntqe+3cL4hrsLmFozWhouuyja6dSoYaDif2VT/kPX/3Zviv88ZXulbd2hd7/MGjv+Z/pd5LPyHr/wC7N8V/ng90rbu0I/mDR3/M/wBLvJOPo/p3y5Kh6xTEH5YS9iXI17KFJJO4xpaPstUkthcl7T6VslbVvpvkCdh2xGYxTUuaVsu8NIsa9xnfST+ooJHvONM0qDMHPk8B4lcoK1d+LGQP7j4BY+b1kW89IHTvanfUR+owBPuwCjRf8j4PER2oNauzF7JH9pnsRfLMxjqIxJE4ZT4dx8COoPkcV6lN1N11wgqxSqsqtvMMhS8MUiXuMKSW0FTAuuWlk5nLvYyIyskiju1FWJF9rgYEJMruC6XMZHqKGqETubyxMp7LnrqS6ujHqQdu+29yxzA7FPbULcEt0OWUMVU9NX1MpEL6WRIdELmwNiVZ307i99IPfthn+Gw4nHirdOzWqvTL6bJblh5Z9ias49KccUscNFBzYwyoT6uq5CqsQNu8gamsPAEG+F1zZhOdouuyzmu8QBGBzMmMtnT1Ji4PZqomsqARMjPCIttMFmswUgkMTYXk77DZR2QtKqyqwVGGQcQqBBBgpsxIkXKanR7akVrdLgG3xwocRkkLQcwtDRR/2afsjxv4eJvhbzt6S43csWhjBJEab9eyP9f/AMGC87ei43csNDF05afsjuv5eZ+JwXnb0XG7lstJGDcIoPW+kXwl470XW7l2wicswIXOeIMpU9CLYRwkQlBgyk/+rCg/s2/bf/Nit7o1an8atn19g8ln9WFB/Zt+2/8Amwe6NR/GrZ9fYPJby+jWhZizI7MdyWkkJJ8yW3wpszSZJTWaXtTG3Wugch5LT+rCg/s2/bf/ADYT3Rqd/GrZ9fYPJd6TgaipmEygpyzr1NI2kWB3N2t0J3OFFmaDgoq2lLTVaWvdIPAeSLflPSX3nRR0DNdUPhZiApv7cWrpWfKB5xEDUFpGVQx7Lsy6QtttAvd2tvYC1+uHh0CAmkY4o5lue0rFYo5RqAsqsGUmw+iGA1beF8MIOaWUXwiVeMbC56YEJZ4dg+UyGulF7kinU9EjBtqt9ZiL38MXbQ7VN1Lf83E+QVGzN1zte7/LwHmUz4pK8swISxncXySZayPsozBKle4hjYSfaUnfxv7cXaJ1zNU7MYt8ulUa41DxWbkcHefQmfFJXkPzrOoaVA0zEajpRVUs7t9VEUFmPsGw3Nhhr3tY0ucYA2nAIAnJInFmdUUtPJLyI1qYWjBWpitIFc+sihgXOkOQFbcqRtiOlaKdZl+k4Ec8E4tIMFJi8IPUzz6JRGizBSZgeY7ciNyNC6dKkW79QGroRjDfpTVsa+q284gmG/LAcRmZy6sOK1aFpq0qLqFIwCZJ24gZbueak5fkdOug8m1SHoZWIYhFM9QOwiA6QEVLX3Jvv4l1W0Wh9Ym98EvaBA/pYcZzxOxVGfCy7JxgnHDE7l2zGCngjlln0hpGqpFl5umUNz7JHCNQYBk1atO1+vXEFmdaC+kym4gNbTEAG7BbLi7lhCHNbBJ49mSdPRvRhJqzl6EgBjWKKPUEtpLiWxJF3WRQWW19BvuMbGjQ8UBrHFzpMzsORHLcq9WL2AwT3i+o0p1XA8TFzrkbWXYhmUWLhQStkNjZR3ePjhrr39Pl5pRG1aycIR3LSTOoLSObuh7UiaSQTGLbfHvvhG6wnEDv8kpujL13qII8sgZtWYRKzadQeaE30qqgaSLWGm4FrAk2ttaw2hVdk09RTLwWsWYZSDf+kISbggmaMkEKQLee+onvYAnfDvda30HqReCb8uzSCcXgmjlHjG6t+6TiN7HMMOEc0Sqg9MnMbM4kj1ljTpZU1Ek8yboF3JsPuxqWG7qiTv8AJVq03gAkB55ASCzggkEEsCCOoI7iPDF4AKCSvBUSE2DuSdgAxwXQiSvZZZVYqxkVgbFWLAg+BB3BwgDTiEslex1EhIAZySbAAsSSegHicIWhKCnT0Uu4zRUcuCEkBVr3BA6EHoRilbANVIU9P5lY81SKipkL7xQPoRe4uPWc+JBOkeFie/GaBAUxUiWoFiLAjwwQhDYUiivyoo479dCBb+2ww7FIuLwGfsAXJIA8j1vfuta98BMBGafIxYAHfbEKeoWf3+S1Gn1uVJb26DbEtCNa2d471DaJ1To3HuSDm9LqSgPJmliFKARCpJ1aBp3HQ6rH+eNSk6DUF4A3tvNZFZktpG6SLuzlh2rhW0mYqsBnV5VAUKFGsxm+xZe+TwLXA9uHsfZiXBhg9U9O7kmvZa2hpqCRsjGOY380SyqWphrw9RBM2qFYwUBfTdlsXbZSRYliPhiGoKT6F2m4YGccOodympGsy0B1RpxbGGPWcuaj5RMVyqoglhmRljdtToVU3OwBO9722th1VoNqa9rgZIyOKbQcRZHU3NIgHMYIpqn/AEsQfArUvQ3j1XNXUmPVzVy4iPT6wd5JANHgxKjcdbDwGOW0vdIotfkajZnKMSZ4LXo5kjcUCz+tjAkZQkk6NT0RlIuQXJ5tj46XsfPr0xm2KiXVGzIa976gGUgRdkcx1Kd5gHeAAtMzziKCq7WqR1qpZpEhHMdVNLy1ZgOg3HXp7sPs9nrV7PDRE04x335KVzgx2O/wXJKqX5PEVgUTvJRxwlpVcTiN9Sm6Dbs7sR3lu4YnZSD7VcvE/OSIIDS4Qc9hPyppwp3o3Rxxn90Xm4RzCXQHp8vC9sjWrOYg5u6DcatZ3Ldk9o+WLdPRQbB1jtkwYmMurYOUqI15/pHrNG+E6GWh501ZyYYjHHGoSTsRRwhgty9izMXI9wG+L9ksppgtaS4uJJ3knko6j72OULpxJx3y6eCWjRJvlDqkbPrVbuzKDbR2rFTdbhhcbb40qNll7m1MIEnoUJfhgkvNp86qKiop/lkaGGIS2gJRXVhcBGC6yxO1mI3GLjBZWMa+7MmMcevYozfJhLlXwFVPUzRTVEbvDGsjOzSyXDkgW7BawIOpiLDbFhtsptYHNbAJjYEzVunNCYeFJTAk4aMK4hIF2v8APSvGt+zbZoyTv0ItfExtDQ4t59gnxTdWVOquAamOojgd4g0jSgMCxUCKNZGb1bkFXFgATcEbYjbbGOYXgHCO3BLqzMIfR5HVLX/J6Yk1KN2Xj1C3Q6ySAVUAi9wPDEjqtM0r7/lO9AaQ6ArT4qrlgz2Bpmj/ANxKl3OkBrz7g3ABJGn9Y99sZdFpfZiG/V5KR5ioJ3ITSUuWNHC80lIZSwYhXKgloXOmUGVmsJNIJYJvbuO8jnVwSGgx99mG7mmAUyATC8y9cvWEtKKMVAdi3KmAVWGgxmIs92XxC6gW1DuthX64uhsxxHXOCUBkYxKmZtLl8k0jlqBp257RkveJrtHoMxDW1ka+pHf5YYwVg0D4ownfxhK64TslcY3ypGLRmmCK7m5Lc0SCVDFy7/8AKtquelvfhD7wRjPhEYzxQNVsU/hyenfOYnpmjZWWpLkW5hcuSSx70Ito7rXwyoHigQ/hyy796VpaX4KbSTGN54z6wnlPxkZr/A4rRgE/auzSscEIWhBOBCJ8KSBJyrbal7PtvuPbhr8krc05YiT14y3Fj0OBCWuG5/k7mhlNipJp2P8AzIyb2B+svQjw9mLlobrBrm9PA+RVGzO1TtQ7/LxHmEzYpq8swISxn0oq5loo91DB6lh0VQbhL/WYjp3WxdoDUtNZ2eTfPoVGudc8UG5Zu5buZTNbFJXoVYekCreKor5Im0yLRU6o3gzS1AB9uMvSNMValFjsr2PUp6GAcRuXY+jctO0J0LQB0lCi5kkYRBSGJ6doMxO5JPUd980W6wVNoEDkf2Ud83SN6dcl4ep6VNEMSqDfUepYnqWJ3JPicSpiiZbwVQwT8+KmjSXezADa/W3h7sCEwYEKkfTpDVtUISrmkVAVKglA++otbo1rAFu7p342dGmmGn6u3oUFYO6EjU/F06RQxK0QWGRJFsi3LISU1H6Wm/t6XJxdNmYXFxnHDrzUV9wELrBxvVI/MEqh9EaatK+rG5dR8Tv4jbCGyUyIjeevBLrHKRlnF9cZjLEFll0LHcQh2ULq0kWFw3aO/ffcHDX2aiG3XYCZzhKHvlF8oybOZqeOBKYpEhQhpUWNrRuzoGL2YorMxAA7z1GIqlSyteXF0nhjngeE9KcA8hWDknBFYZIZq6sVjC0zLHEgI+fJMilmG6m5FtOw6EWGKFS1Uw0tptzjE8MlIGHMlPFLQRxs7JGqtIQXYDdiBYXPU2Gw8MUi4kAE5KRUh6dGtmUf/pU/92bGxo/8I8/AKpacwq+5nni/CqrOZ54IQveYPHCQlXmseOEhKCnf0NvfNU/8uT8BilbvwulT0PmVoZ9l+iq190gB942P8MZbDIhWXCDKkx5fcYekWy5dgQouY0YCMx7hfbY37rHuN8CREqjPRSUUMtTrckKpKgElipNzcjwxUqvDMVfsVjqWp+rYRMTihX9ZtJ9Sf9hf8+IfeWLT/l+1b29Z8lBzbjjL6hNEsU5sbqQqhlPip13BxLSt2rMtUVX2Zr1Ww4t6zh2IWnHjxC0U7yr3CohGoDzZH7XtIxMbbZX4uYR+mO4qv/LWkmYMqNP6p7wFj8dNLtNPJGveKeIBj+u73X3DALdZWYsYSf7vII/lnSLxD6jR+me8hFsr47y+nj5cUMyr1PZW5PiTruT54gqW7WOvOlWKXszXpNusLes+Smf1m0n1J/2F/wA+I/eWKT+X7Tvb1nyUjPsry9q1ZqlhzlQHQWYrZC5V3Udns3ezMPG2LYoud8QHrgsE1A3AlNSSqQCCLHp54bBSyttQ8cIlXmseIwIW2BCzAhQ5cqgY3aCJj4lFP8MOD3DIpICyPKoF3WCIexFH8MBe47UQFLVQNgLDDUq9wIWYELMCFBzClgPzk0cRsANTopNr7DcX6nYeJ88ODiMikMbUnZlxBSKjvDQLMies6wqVG9uttO3eCwK94GE1rt5ULqgAkCVxnztIWtPliL2WckJEQFVgrElGkOzMBa198GtfvKTWRm1MOSy0FSPm4YdQvdTEgII6i1uo7x1FxcC+F1jt6kY5rskV/oWm/u8P+Gv8sLrHb0+AulPlkKNqSGNG8VRQfiBhC5xzKIC8zShE0ZU7Hqp8DhAYMoIlA4Wq07HJDH62wU+/V/DEhfKbdXRoaxd9MbeQO4+Nr/HCX0t1ZS0M07gzLojU307At5WBNh4m/ltvhHPlAahvpa/3JP8Azl/dfFS0/J0rf9n/AM0f0nvCqInFFdkvcCRZgQtdY8RgSwVtfAhe4EitzOTGKqpjFUkXyiMJKssZP/LKqyOGAGzC4a/TbrjpaTXmm112YOEHjtC8hq2ik2q6mXwSMZ5b1qeBUYq0cqcvWWCBDpAKQgldLiz6odWofWPtKe+EYEY9u3eMsY6FNqGnFpw/bLqUmDgdA6szq6rKWVSg7MYWURxjf6DSlg1u4bd+Gm1mIAzG/bhJ6YThZxt3/t1JbzTJaOmjKVFVCSF06Eh1EkQtGrsgYnm3YMWNrlR0tfFqnVrVHXmNPXxmJ3bIVZ4pMEOcPQjLenhwgVndBIEgRhqAubCQ997E2xmvcWjDeVo0qeseG74HWlWm42gkXVHlkzr0usSsL+0DFb3l3Fbr9Aas3X1WA8TCIZnxHT08kSz0ZjSUArLoQqLgEgi1wVvuOvtw413A4yq1DRBrscaTgS3Zt6OexQctztZ56ifRDHl9OCCxiUtIw8Dbvvew3tpHU7IKzySZwCsVtF06NJlKJrP2bAPXjuXR+MqUQJIaM6pSRDFoQs4Btq26LfsjvJvYYPeDE4po0E81XMDhDfmOwcOcYnYNpUjJOJqeWcU89EaaZt0WSMWbr4qCCbG1xY2te+2FbXcTBkKO06GNKka1JzXtGZGzvXXI+JKOoqnphAqSKWA1KlmKkggW77C/sv4YG1y4ximWnQ9ShQFfAgxlsnKVJyLMoKuF5Y4BHy5RHuq3uChuCPtYfSql6r26wmyOa1xBkA4euCXuJMyarnKpZ4IHXXCD25l2L6QGBNozrNr3VlWw1PdhMrLe68eA7UqZtxFBTBqeCM6JWcrFGglaRGUhmQH8zBIFWQDUzdlSBp3KgIZTkYYDv+y65zxdLA6irQhZFjkVnVJYQWbmJraARsra49x276T2SN8LCe6m7YZ5/ZT4lZuZUQtTxmMRuTqVZJXYdoO5cIyO7a0mvtsFB7Qw2FCZGOUevRTZX8ZMMr+WRBWcFAQwNtyO4EWNj0vsbje2GVqhYy8FsaJs7LZXbTcYBnLlKU6T0o1srrHHTws7GyqA9yT+vioLXUJgBdNU9nbJTYXvqEAZ5eSbM544FFGFqdEtURcxQ3CrfoGZibe3qfC2LD7RqxDs+Cx7Nog2x5dRltP6nZnkBHrak2f0tVRbsQwKvgQzH46h+GKxtr9gC22ezNnA+J7iegeBR7h/0qxyMEqY+UTsJFN0v5jqB8fdiWnbATDhCz7Z7OVKbS6g69wOfRv7FK4h4trKVwrJA6MLxyKHsw/b67jbzGOqsWj7LamXmuM7Rhh2ZLgrZbbRZn3XNHb5pT4n4vmq4RE6RgBww0Br3AItuT44qaa0bTs1nD2kn4ox5Hgt/wBkNIPtFuc1wAFwntap1JlYpjywVEkYQ1EpFyGf1KeP6tx68g3AubgC2OeDbuHX5DxXVVLQa4vn5TNxvAZvdv8A7W78OKjScLK0simRzIrguETYcwkpGL2+dN1v0VdRvspODVyT69FSt0iWsaQ0QRhJx+HMnP4RjvJjeQtYsghXmSASyrG5SNCVAmYIGvcWtEvaZmNuzp7ycJcGfo/ZK621XXWSGkiScTdExl9RwAGOM8F0iqKqSSJIRoQsVOqNRHYDtAp3xqEe+1r3A3FyvxEgBMdTs9NjnVDJicCS7hj9RkcYgnAwOfED6IvmqRI4me4kPidWkhb+sVuRfUFGy9NWEfgMBgn2MX6nx1SXAZdUyd055E5nOEqWxEtdO3pGJFa+25VbX2v2RjtdHkakLwbSrD7yScsO5LmV/KIn1x1DxnraNrA+0HY+8HFmpTY/BwlQU7a6kIpeuhGMw4gqpRpkmcjpYWUH2hQAcR07LRZi1vio61vtFXBzj3dyEGENta5PdixMKs1zpwVxVm0E99rUo/dlxylX5T0r0KxfjM5t71T/AA5WxJDZ8xqac6j83EH092+zAXOKAe2Pmhd9bKVR1SW0GvEZuie0J14srvla0+W055jyLG8sjC5RQoIY+DEdo73sQPpYlc69DAsPR9L3Y1LbVwAJAA2nKBw2Dr2JOeURzjL5qm9FHP2nUfcfAXuD1ANyL2xGfpJwlbQaX0vfKdOKpbgD6/cQE3cWxikzGjrdF6RI1juguEFnA6bWs4I8bHD3/C8O2LH0e42mx1bLP+ITOO3LyxXHNsxTM8xoxSBmWBg8kmkgAalbvF9tG1+pOAuFRwup9noO0fY6xtGBeIAmdhHj1BA0yd3WrrICRPTVbtt3pe528uvmNQ32wwCQSNhV42pjXUrNV+R9MDp+/fCPej+c/wBE1bjZuc7beOiM/jiezEGY9YLE9phdrtA2MHeUpUudRzSilemQl5uXzD61jU6tr+oQrMt169i+y2w5ceKgLrhG3xXslany8CBGgrFpy0097FmJA0lN0Au17jVssYVhY4etNEeNKu0LiRzLTlBI8I5iczSb3JLu41karqV07ag1iCIUd8xpoI4aiOnJpm0iOI2ABVUdSt17QDq5LMoJM83ju0qtaHBkOIW8NaZslq5CoX59BpXYfRYkDoLs7Nt44r2n8IrZ9l33rYDz7lM9FKU0HMq6maKLflRGV1TewL21EXNio27ifHDLBQc+XAStz2ltZF2gDxPh49i75vwdl8hNQM2jVJHbtySRMGbqwD61BIv064kdo5znGJnkq1n9pH0qYYaYwwEGPNeUnCOTqA0maROCSARPCqki1x1O4uOh7x44VujDtB6klT2mrn5GgdZ8kZbhPJVhExlj5RNhKansE+AbVpJ8sO9xbN26Z6VV/j9tzvDqCk1uW0hy/kQ1KShtTUoMqMSyC5SMj1h1uNyNR8raWjXOstYZxkeR9SsTS7zbmOc4C9GzaR47FWSsykOovoIfpcCxG58Bew9+Nj2kwsrT/cO4qv7FAG3vaTnTcOsty4olmudpI0zIahFnOqSLUoUn7W5K9fojbY44pzwZ4r0qz2R1MMDg0lmAdBnqwE9KIUvFBcFQKkTMR21nXoFIuQUAvYnuF/G4GHCpO+earVNHBpBN26Nhadp4GfLdC0FbIKWOIxS6o+YGOpQkiyOJLve7dwuvQ23NtsJJugJdUw13VLwh0RnILRdwyG3A7Ngldm4uiZ5tUUpiflhV1LqCArrTyUqoXSOt2ue1cLrRJ3Jo0XUa1kOF4TJgxJmDzBMyeEDCEK4jzxajSERlUEs2ogku3U7dBbSo8FVQLAbtqPvZK3YrG6hJcZOQjKB4zJPEk4yguIleTn6QOJJ4K+WNXDRWQmKRQ6HsDuYbe62NHWPY+WmFy1jsFlr2IGs2Tjjtz9ZoFBn9JL+dp5IG+vTtqT3xv0HkrY0KWk6rPmx5rn7T7LUaxOp9eHcpj5lRRD1pqpu4BeSnsJa7fAYdV0uT8jYTLJ7DvJmu6Bu/bzCG1nGNQFIp1jpVt/yl7ZHnI12PtFsUKlqqVPmK6Ozeztls3yNn16zJV3UUoBu7DeKK5Y9fznjiSJaPW5c07B5UrnRfWT4jDbp3Jb/FRczAkidIp0idhbmCxKg9bC43t0N9sIWOIwUtCqxlQOeLwGyc+9BqHhOjSiNIzK4Y6me4DF+5h4EdB5bG9zdoow2IV2rpes+0+8NMEYAbI3dO1ReDqOppC1PLJFLTb8ttY1KPDSfonwvselxhGU3tMRgpdI2qyWkCtTlr9o2Hp38dqbIpYlFlaNR4AgfhiS6dyyHPvYkythUx/XT4jBdO5Je4qNmIjkieMMpDWBAI6EgH8cOaCCkcbwhUjmlNUpVNSxxx6hMalZCqqy2uWvI1rRqVPXw8CMRQsx98PugbZU+eJeYxip1UkBqluZrMYC/NxhRdRH2tSyi4K7bW2cCtFj7w4pi48aoLRFoY5NMcbSRklVIJOsF97C+ob3AG/jdU8mEkZ3W/JpKbkRLyogWj5g1q5NhftblFVUCE2JADDZrluazrRWN8EDBMD5c0WRTMyhTLKjlQLAHX3DusCFt3FTivafwiui9mGxa2nfPcUOy3K5Kqly9IIkcpVTcwyxGSJbxqQZAPo2sBfvti1ouo1tJ0nqwKt+0bT75jtAW3FXA89MsTaOYZKkyOtJRiSOJRGFFoWupv+lYdPDGnSrtcTy2mJ6VgELyLI5aiXL0ipCCj1PNepy1YYTqRCpeKPs2sNIYkXYDwwGoGhxLt0Q6T1ohSc34BlpOVMGkL8+WQtSU6yRQa1QACnO7Ds+sOg7tgcNbaA+RwGZxMcUQteF8rqlqqOWWnYRiqqH5vyfkll5VuZJGOzGCdhe1/PbBUc0ghpxgbZ27EZYle8H53HSTmSVWZGQoQoBIuVN7Ei42xr+0DwyzAn6h3FZPs1Y32q1uYwwQ0nHmEerqHJ6ntx1ApmPd6i/sOAB+rbHFltF2IML0OlW0rZ/hey+Os9Y8ZS/V8OQp6mZUj/rEH4LrxEaY2OC0qdvqu+azvHRPfCEy06r/9yjW+oJT97Iowwgb1ba9x/wDTI53fAlcF5Y6629mlPv7f4YTBSHWHKB1nyROizSlT1qASebVD3+AUL92HhzR/T2qrVs9pflWjkwec9qK/0/l3/dg/xTh+sp/SqnuVu/6jsTTxn6PPlkzTxz6JGABVlupsLDpYj78XHMnFc9Y9J6lgpubLQq+zTgytpr6qfmJ9aLtj4Aax7xiI0yF0FDStlqYTd54fZQsryGep/MQSN3XtZb9/aawB8r4aGkq1Ut1CkJe8ePUJThlPookbepmVB3rGNR/aNgD7jh4pHasqv7QMGFJs8Th2fcI96Rsud4BHFG8hUw7KpY2AmF7AezGpY3BrpJjPwXG2oF4OHrFVx+TdV/dJ/wDCb+WNLX0/qHWqOqd9PYs/Juq/uk/+E38sGvp/UOtGqd9PYs/Juq/uk/8AhN/LBr6f1DrRqnfT2LPybqv7pP8A4Tfywa+n9Q60ap309iz8m6r+6T/4Tfywa+n9Q60ap309iz8m6r+6T/4Tfywa+n9Q60ap309iZeAMnniqi0kEka8sjU0bKL8yPa5HXY4rWqq11OAZx8CprOxzXyRs8k78WcNc/wCciIWYBhuqkMGXSwIbssCuxB2IC7jSpGORKt1GTiM0jsqxFI6inm+aQFRGlwrJEyWj5emUc121sXKi6jc7HCKvgIDhl62YqPDXx/7KzwTy3aQyhxNJyxeRUI5srKrActh4WPbwJA7IkFF8vyeSfkrVEJAHtDzFBkbvCliWuFPQAkW0amk02woCkbTLs8kb9KUQXK3VRYBowB+sMQ2r8IrotAYW1vI9ySfRPxAIZnp3YKs3qM3RZBsLi42bp16gDvxVsdUNddO1b3tDYTVpCswYtz5fbzXfPvS3WUM7U9VQRiRfpLIwVx3Mt1N1Pt26HcHHR07Eyo281y4YuhL1d6c61vzUFPGPMO5+OoD7sTt0czaSkvoXF6X81Li0iNc2CclbEnuFhq+/DzYaIH3ReKtfNuIqlMsUVapHVzqQY0v2UPUkEkhtO3XYnyOGaOsgq2m835W4zx2etypaRtOqo3drsPNVpN0xb9pfyjf1DuKs+w//ABF3/wAZ72rjjhl6sswIWYELMCFOynLDOzKGC6Rfe577dB/r2kgYc1sqC0WgUQCRMqPyD9ZP8Rf54SFJfG49RX0ZjVXmizAhZgQswISpxT+fH2B+82LVH5VBUzQjEqYswIWYELMCFmBCzAhdKX85H9tP3hhHZFKM0+4oqygnF/8Aux9owhTKmSWeFf8AeVwBRU80zcQ/nab/AM0fvLhVYQr0sf8ADJPtJ+8MV7V+EVs6A/PN5HuVE4yV6ArE/wC0L/ulH9s/uY67RvznkvJauaorGyok5eh//jFN7W/cbFS2/glK3NWR6S/9/b7CfgcaGhfyo5lc7pb8x0JSl6Yqe0v5Rv6h3Fb3sP8A8Qd+g97Vzxw69WWYELMIlWYEL1e/7LfunCpp8R3rXAlX/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descr="http://usciencesblogs.typepad.com/.a/6a010536cd20ee970c0133f4bf9c7b970b-pi"/>
          <p:cNvPicPr>
            <a:picLocks noChangeAspect="1" noChangeArrowheads="1"/>
          </p:cNvPicPr>
          <p:nvPr/>
        </p:nvPicPr>
        <p:blipFill>
          <a:blip r:embed="rId2" cstate="print"/>
          <a:srcRect/>
          <a:stretch>
            <a:fillRect/>
          </a:stretch>
        </p:blipFill>
        <p:spPr bwMode="auto">
          <a:xfrm>
            <a:off x="414442" y="228600"/>
            <a:ext cx="8653358" cy="651633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CONSUMER</a:t>
            </a:r>
            <a:endParaRPr lang="en-US" b="1" dirty="0"/>
          </a:p>
        </p:txBody>
      </p:sp>
      <p:sp>
        <p:nvSpPr>
          <p:cNvPr id="3" name="Content Placeholder 2"/>
          <p:cNvSpPr>
            <a:spLocks noGrp="1"/>
          </p:cNvSpPr>
          <p:nvPr>
            <p:ph idx="1"/>
          </p:nvPr>
        </p:nvSpPr>
        <p:spPr>
          <a:xfrm>
            <a:off x="457200" y="1447800"/>
            <a:ext cx="8229600" cy="4530725"/>
          </a:xfrm>
        </p:spPr>
        <p:txBody>
          <a:bodyPr/>
          <a:lstStyle/>
          <a:p>
            <a:r>
              <a:rPr lang="en-US" dirty="0" smtClean="0"/>
              <a:t>A consumer is a person who buys and uses goods or services.</a:t>
            </a:r>
          </a:p>
          <a:p>
            <a:r>
              <a:rPr lang="en-US" dirty="0" smtClean="0"/>
              <a:t>Without satisfied consumers, businesses would not make sales, earn profits, or remain in business.</a:t>
            </a:r>
          </a:p>
          <a:p>
            <a:r>
              <a:rPr lang="en-US" dirty="0" smtClean="0"/>
              <a:t>Your consumer behavior reflects and determines your lifestyle. </a:t>
            </a:r>
          </a:p>
          <a:p>
            <a:r>
              <a:rPr lang="en-US" dirty="0" smtClean="0"/>
              <a:t>Our world has only a limited supply of natural resources, such as petroleum, metals, clean air, clean water – uninformed consumers may unnecessarily waster these resources.</a:t>
            </a:r>
          </a:p>
          <a:p>
            <a:endParaRPr lang="en-US" dirty="0" smtClean="0"/>
          </a:p>
          <a:p>
            <a:endParaRPr lang="en-US" dirty="0"/>
          </a:p>
        </p:txBody>
      </p:sp>
      <p:pic>
        <p:nvPicPr>
          <p:cNvPr id="29698" name="Picture 2" descr="http://philconsumerforum.com/wp-content/uploads/2012/09/consumer-dirty-word.jpg.scaled1000.jpg">
            <a:hlinkClick r:id="rId2"/>
          </p:cNvPr>
          <p:cNvPicPr>
            <a:picLocks noChangeAspect="1" noChangeArrowheads="1"/>
          </p:cNvPicPr>
          <p:nvPr/>
        </p:nvPicPr>
        <p:blipFill>
          <a:blip r:embed="rId3" cstate="print"/>
          <a:srcRect/>
          <a:stretch>
            <a:fillRect/>
          </a:stretch>
        </p:blipFill>
        <p:spPr bwMode="auto">
          <a:xfrm>
            <a:off x="7086600" y="0"/>
            <a:ext cx="2057400" cy="1463919"/>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TYPES OF MERCHANTS</a:t>
            </a:r>
            <a:endParaRPr lang="en-US" b="1" dirty="0"/>
          </a:p>
        </p:txBody>
      </p:sp>
      <p:sp>
        <p:nvSpPr>
          <p:cNvPr id="3" name="Content Placeholder 2"/>
          <p:cNvSpPr>
            <a:spLocks noGrp="1"/>
          </p:cNvSpPr>
          <p:nvPr>
            <p:ph idx="1"/>
          </p:nvPr>
        </p:nvSpPr>
        <p:spPr>
          <a:xfrm>
            <a:off x="457200" y="1600200"/>
            <a:ext cx="8686800" cy="4530725"/>
          </a:xfrm>
        </p:spPr>
        <p:txBody>
          <a:bodyPr/>
          <a:lstStyle/>
          <a:p>
            <a:r>
              <a:rPr lang="en-US" b="1" dirty="0" smtClean="0"/>
              <a:t>Full-Service Stores</a:t>
            </a:r>
            <a:r>
              <a:rPr lang="en-US" dirty="0" smtClean="0"/>
              <a:t> (e.g. Macy’s)</a:t>
            </a:r>
          </a:p>
          <a:p>
            <a:r>
              <a:rPr lang="en-US" b="1" dirty="0" smtClean="0"/>
              <a:t>Discount Stores </a:t>
            </a:r>
            <a:r>
              <a:rPr lang="en-US" dirty="0" smtClean="0"/>
              <a:t>(e.g. Dollar Tree)</a:t>
            </a:r>
          </a:p>
          <a:p>
            <a:r>
              <a:rPr lang="en-US" b="1" dirty="0" smtClean="0"/>
              <a:t>Specialty Stores</a:t>
            </a:r>
            <a:r>
              <a:rPr lang="en-US" dirty="0" smtClean="0"/>
              <a:t> (e.g. Michaels)</a:t>
            </a:r>
            <a:endParaRPr lang="en-US" b="1" dirty="0" smtClean="0"/>
          </a:p>
          <a:p>
            <a:r>
              <a:rPr lang="en-US" b="1" dirty="0" smtClean="0"/>
              <a:t>Factory-Outlet Stores</a:t>
            </a:r>
            <a:r>
              <a:rPr lang="en-US" dirty="0" smtClean="0"/>
              <a:t> (e.g. Factory-Outlet)</a:t>
            </a:r>
            <a:endParaRPr lang="en-US" b="1" dirty="0" smtClean="0"/>
          </a:p>
          <a:p>
            <a:r>
              <a:rPr lang="en-US" b="1" dirty="0" smtClean="0"/>
              <a:t>Supermarket </a:t>
            </a:r>
            <a:r>
              <a:rPr lang="en-US" dirty="0" smtClean="0"/>
              <a:t>(e.g. GIANT)</a:t>
            </a:r>
            <a:endParaRPr lang="en-US" b="1" dirty="0" smtClean="0"/>
          </a:p>
          <a:p>
            <a:r>
              <a:rPr lang="en-US" b="1" dirty="0" smtClean="0"/>
              <a:t>Warehouse Market</a:t>
            </a:r>
            <a:r>
              <a:rPr lang="en-US" dirty="0" smtClean="0"/>
              <a:t> (e.g. COSTCO)</a:t>
            </a:r>
            <a:endParaRPr lang="en-US" b="1" dirty="0" smtClean="0"/>
          </a:p>
          <a:p>
            <a:r>
              <a:rPr lang="en-US" b="1" dirty="0" smtClean="0"/>
              <a:t>Convenience Stores</a:t>
            </a:r>
            <a:r>
              <a:rPr lang="en-US" dirty="0" smtClean="0"/>
              <a:t> (e.g. Wawa)</a:t>
            </a:r>
            <a:endParaRPr lang="en-US" b="1" dirty="0" smtClean="0"/>
          </a:p>
          <a:p>
            <a:endParaRPr lang="en-US" dirty="0" smtClean="0"/>
          </a:p>
          <a:p>
            <a:endParaRPr lang="en-US" dirty="0" smtClean="0"/>
          </a:p>
          <a:p>
            <a:endParaRPr lang="en-US" dirty="0" smtClean="0"/>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DECIDING TO BUY</a:t>
            </a:r>
            <a:endParaRPr lang="en-US" b="1" dirty="0"/>
          </a:p>
        </p:txBody>
      </p:sp>
      <p:sp>
        <p:nvSpPr>
          <p:cNvPr id="3" name="Content Placeholder 2"/>
          <p:cNvSpPr>
            <a:spLocks noGrp="1"/>
          </p:cNvSpPr>
          <p:nvPr>
            <p:ph idx="1"/>
          </p:nvPr>
        </p:nvSpPr>
        <p:spPr>
          <a:xfrm>
            <a:off x="228600" y="1447800"/>
            <a:ext cx="8915400" cy="4683125"/>
          </a:xfrm>
        </p:spPr>
        <p:txBody>
          <a:bodyPr/>
          <a:lstStyle/>
          <a:p>
            <a:r>
              <a:rPr lang="en-US" b="1" dirty="0" smtClean="0"/>
              <a:t>Take your Time </a:t>
            </a:r>
            <a:r>
              <a:rPr lang="en-US" dirty="0" smtClean="0"/>
              <a:t>– Pace yourself</a:t>
            </a:r>
          </a:p>
          <a:p>
            <a:pPr lvl="1"/>
            <a:r>
              <a:rPr lang="en-US" dirty="0" smtClean="0"/>
              <a:t>Slow down, visit more stores, look for the best values)</a:t>
            </a:r>
          </a:p>
          <a:p>
            <a:r>
              <a:rPr lang="en-US" b="1" dirty="0" smtClean="0"/>
              <a:t>Time your Purchase </a:t>
            </a:r>
            <a:r>
              <a:rPr lang="en-US" dirty="0" smtClean="0"/>
              <a:t>– For some goods/services, prices are lower at predictable times (e.g. Fresh fruits, &amp; vegetables, previous model automobiles, winter clothing in January, firewood in summer)</a:t>
            </a:r>
          </a:p>
          <a:p>
            <a:r>
              <a:rPr lang="en-US" b="1" dirty="0" smtClean="0"/>
              <a:t>Avoid being Impulsive </a:t>
            </a:r>
            <a:r>
              <a:rPr lang="en-US" dirty="0" smtClean="0"/>
              <a:t>– Impulse Buying</a:t>
            </a:r>
          </a:p>
          <a:p>
            <a:pPr lvl="1"/>
            <a:r>
              <a:rPr lang="en-US" dirty="0" smtClean="0"/>
              <a:t>Usually happens when an item is attractively displayed and a consumer suddenly decides to buy it</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EFFICIENT SHOPPING</a:t>
            </a:r>
            <a:endParaRPr lang="en-US" b="1"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Plan your purchases carefully and make a shopping list – avoids impulse buying</a:t>
            </a:r>
          </a:p>
          <a:p>
            <a:pPr marL="514350" indent="-514350">
              <a:buFont typeface="+mj-lt"/>
              <a:buAutoNum type="arabicPeriod"/>
            </a:pPr>
            <a:endParaRPr lang="en-US" dirty="0" smtClean="0"/>
          </a:p>
          <a:p>
            <a:pPr marL="514350" indent="-514350">
              <a:buFont typeface="+mj-lt"/>
              <a:buAutoNum type="arabicPeriod"/>
            </a:pPr>
            <a:r>
              <a:rPr lang="en-US" dirty="0" smtClean="0"/>
              <a:t>Use the telephone. Call businesses to find out if they have what you need. Often you can order by phone</a:t>
            </a:r>
          </a:p>
          <a:p>
            <a:pPr marL="514350" indent="-514350">
              <a:buFont typeface="+mj-lt"/>
              <a:buAutoNum type="arabicPeriod"/>
            </a:pPr>
            <a:endParaRPr lang="en-US" dirty="0" smtClean="0"/>
          </a:p>
          <a:p>
            <a:pPr marL="514350" indent="-514350">
              <a:buFont typeface="+mj-lt"/>
              <a:buAutoNum type="arabicPeriod"/>
            </a:pPr>
            <a:r>
              <a:rPr lang="en-US" dirty="0" smtClean="0"/>
              <a:t>Carefully plan the route of your trip – saves fuel, and cost</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Effect of Economic Conditions on Buying Decisions</a:t>
            </a:r>
            <a:endParaRPr lang="en-US" b="1" dirty="0"/>
          </a:p>
        </p:txBody>
      </p:sp>
      <p:sp>
        <p:nvSpPr>
          <p:cNvPr id="3" name="Content Placeholder 2"/>
          <p:cNvSpPr>
            <a:spLocks noGrp="1"/>
          </p:cNvSpPr>
          <p:nvPr>
            <p:ph idx="1"/>
          </p:nvPr>
        </p:nvSpPr>
        <p:spPr>
          <a:xfrm>
            <a:off x="457200" y="1676400"/>
            <a:ext cx="8229600" cy="4530725"/>
          </a:xfrm>
        </p:spPr>
        <p:txBody>
          <a:bodyPr/>
          <a:lstStyle/>
          <a:p>
            <a:r>
              <a:rPr lang="en-US" b="1" dirty="0" smtClean="0"/>
              <a:t>Price Index</a:t>
            </a:r>
          </a:p>
          <a:p>
            <a:pPr lvl="1"/>
            <a:r>
              <a:rPr lang="en-US" dirty="0" smtClean="0"/>
              <a:t>Help consumers understand what is happening to prices in economy.</a:t>
            </a:r>
          </a:p>
          <a:p>
            <a:pPr lvl="1"/>
            <a:r>
              <a:rPr lang="en-US" dirty="0" smtClean="0"/>
              <a:t>How prices have changed over a period of years</a:t>
            </a:r>
          </a:p>
          <a:p>
            <a:pPr lvl="1"/>
            <a:endParaRPr lang="en-US" dirty="0" smtClean="0"/>
          </a:p>
          <a:p>
            <a:r>
              <a:rPr lang="en-US" b="1" dirty="0" smtClean="0"/>
              <a:t>Consumer Price Index (CPI)</a:t>
            </a:r>
          </a:p>
          <a:p>
            <a:pPr lvl="1"/>
            <a:r>
              <a:rPr lang="en-US" dirty="0" smtClean="0"/>
              <a:t>Show the changes in the average prices of goods and service bought by consumers over a period of time.</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smtClean="0"/>
          </a:p>
          <a:p>
            <a:endParaRPr lang="en-US" dirty="0" smtClean="0"/>
          </a:p>
          <a:p>
            <a:pPr>
              <a:buNone/>
            </a:pP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algn="ctr">
              <a:buNone/>
            </a:pPr>
            <a:r>
              <a:rPr lang="en-US" dirty="0" smtClean="0">
                <a:hlinkClick r:id="rId3"/>
              </a:rPr>
              <a:t>Consumer Price Index</a:t>
            </a:r>
            <a:endParaRPr lang="en-US" dirty="0" smtClean="0"/>
          </a:p>
          <a:p>
            <a:endParaRPr lang="en-US" dirty="0"/>
          </a:p>
        </p:txBody>
      </p:sp>
      <p:pic>
        <p:nvPicPr>
          <p:cNvPr id="5" name="The Consumer Price Index - Investopedia.mp4">
            <a:hlinkClick r:id="" action="ppaction://media"/>
          </p:cNvPr>
          <p:cNvPicPr>
            <a:picLocks noRot="1" noChangeAspect="1"/>
          </p:cNvPicPr>
          <p:nvPr>
            <a:videoFile r:link="rId1"/>
          </p:nvPr>
        </p:nvPicPr>
        <p:blipFill>
          <a:blip r:embed="rId4" cstate="print"/>
          <a:stretch>
            <a:fillRect/>
          </a:stretch>
        </p:blipFill>
        <p:spPr>
          <a:xfrm>
            <a:off x="533400" y="152400"/>
            <a:ext cx="8077200" cy="60579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ctrTitle"/>
          </p:nvPr>
        </p:nvSpPr>
        <p:spPr>
          <a:xfrm>
            <a:off x="533400" y="304800"/>
            <a:ext cx="7924800" cy="1289050"/>
          </a:xfrm>
        </p:spPr>
        <p:txBody>
          <a:bodyPr/>
          <a:lstStyle/>
          <a:p>
            <a:pPr eaLnBrk="1" hangingPunct="1"/>
            <a:r>
              <a:rPr lang="en-US" sz="6600" b="1" dirty="0" smtClean="0">
                <a:latin typeface="Berlin Sans FB" pitchFamily="34" charset="0"/>
              </a:rPr>
              <a:t>Intro to Business </a:t>
            </a:r>
          </a:p>
        </p:txBody>
      </p:sp>
      <p:sp>
        <p:nvSpPr>
          <p:cNvPr id="13314" name="Rectangle 3"/>
          <p:cNvSpPr>
            <a:spLocks noGrp="1" noChangeArrowheads="1"/>
          </p:cNvSpPr>
          <p:nvPr>
            <p:ph type="subTitle" idx="1"/>
          </p:nvPr>
        </p:nvSpPr>
        <p:spPr>
          <a:xfrm>
            <a:off x="685800" y="3429000"/>
            <a:ext cx="8153400" cy="3048000"/>
          </a:xfrm>
        </p:spPr>
        <p:txBody>
          <a:bodyPr/>
          <a:lstStyle/>
          <a:p>
            <a:pPr eaLnBrk="1" hangingPunct="1"/>
            <a:r>
              <a:rPr lang="en-US" sz="2800" b="1" dirty="0"/>
              <a:t>Unit Seven </a:t>
            </a:r>
          </a:p>
          <a:p>
            <a:pPr eaLnBrk="1" hangingPunct="1"/>
            <a:r>
              <a:rPr lang="en-US" sz="2800" b="1" dirty="0"/>
              <a:t>Consumers in the Economy </a:t>
            </a:r>
          </a:p>
          <a:p>
            <a:pPr eaLnBrk="1" hangingPunct="1"/>
            <a:endParaRPr lang="en-US" sz="2800" b="1" dirty="0"/>
          </a:p>
          <a:p>
            <a:pPr eaLnBrk="1" hangingPunct="1"/>
            <a:r>
              <a:rPr lang="en-US" sz="2800" b="1" dirty="0">
                <a:solidFill>
                  <a:srgbClr val="00B0F0"/>
                </a:solidFill>
              </a:rPr>
              <a:t>Chapter </a:t>
            </a:r>
            <a:r>
              <a:rPr lang="en-US" sz="2800" b="1" dirty="0" smtClean="0">
                <a:solidFill>
                  <a:srgbClr val="00B0F0"/>
                </a:solidFill>
              </a:rPr>
              <a:t>24</a:t>
            </a:r>
          </a:p>
          <a:p>
            <a:pPr eaLnBrk="1" hangingPunct="1"/>
            <a:r>
              <a:rPr lang="en-US" sz="2800" b="1" dirty="0" smtClean="0"/>
              <a:t>Consumer Rights and Responsibilities</a:t>
            </a:r>
          </a:p>
        </p:txBody>
      </p:sp>
      <p:pic>
        <p:nvPicPr>
          <p:cNvPr id="6" name="Picture 5" descr="IntroToBusiness_Book.jpg"/>
          <p:cNvPicPr>
            <a:picLocks noChangeAspect="1"/>
          </p:cNvPicPr>
          <p:nvPr/>
        </p:nvPicPr>
        <p:blipFill>
          <a:blip r:embed="rId2" cstate="print"/>
          <a:stretch>
            <a:fillRect/>
          </a:stretch>
        </p:blipFill>
        <p:spPr>
          <a:xfrm rot="21076573">
            <a:off x="615415" y="1716266"/>
            <a:ext cx="1699526" cy="2215921"/>
          </a:xfrm>
          <a:prstGeom prst="rect">
            <a:avLst/>
          </a:prstGeom>
        </p:spPr>
      </p:pic>
    </p:spTree>
    <p:extLst>
      <p:ext uri="{BB962C8B-B14F-4D97-AF65-F5344CB8AC3E}">
        <p14:creationId xmlns:p14="http://schemas.microsoft.com/office/powerpoint/2010/main" val="196908922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GOALS</a:t>
            </a:r>
            <a:endParaRPr lang="en-US" b="1" dirty="0"/>
          </a:p>
        </p:txBody>
      </p:sp>
      <p:sp>
        <p:nvSpPr>
          <p:cNvPr id="3" name="Content Placeholder 2"/>
          <p:cNvSpPr>
            <a:spLocks noGrp="1"/>
          </p:cNvSpPr>
          <p:nvPr>
            <p:ph idx="1"/>
          </p:nvPr>
        </p:nvSpPr>
        <p:spPr>
          <a:xfrm>
            <a:off x="457200" y="1828800"/>
            <a:ext cx="8229600" cy="4302125"/>
          </a:xfrm>
        </p:spPr>
        <p:txBody>
          <a:bodyPr/>
          <a:lstStyle/>
          <a:p>
            <a:r>
              <a:rPr lang="en-US" b="1" u="sng" dirty="0" smtClean="0"/>
              <a:t>Describe</a:t>
            </a:r>
            <a:r>
              <a:rPr lang="en-US" dirty="0" smtClean="0"/>
              <a:t> the consumer movement</a:t>
            </a:r>
          </a:p>
          <a:p>
            <a:endParaRPr lang="en-US" dirty="0" smtClean="0"/>
          </a:p>
          <a:p>
            <a:r>
              <a:rPr lang="en-US" b="1" u="sng" dirty="0" smtClean="0"/>
              <a:t>Identify</a:t>
            </a:r>
            <a:r>
              <a:rPr lang="en-US" dirty="0" smtClean="0"/>
              <a:t> and explain seven consumer rights</a:t>
            </a:r>
          </a:p>
          <a:p>
            <a:endParaRPr lang="en-US" u="sng" dirty="0"/>
          </a:p>
          <a:p>
            <a:r>
              <a:rPr lang="en-US" b="1" u="sng" dirty="0" smtClean="0"/>
              <a:t>Discuss</a:t>
            </a:r>
            <a:r>
              <a:rPr lang="en-US" dirty="0" smtClean="0"/>
              <a:t> five consumer responsibilities</a:t>
            </a:r>
          </a:p>
        </p:txBody>
      </p:sp>
    </p:spTree>
    <p:extLst>
      <p:ext uri="{BB962C8B-B14F-4D97-AF65-F5344CB8AC3E}">
        <p14:creationId xmlns:p14="http://schemas.microsoft.com/office/powerpoint/2010/main" val="312433453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Consumer Movement</a:t>
            </a:r>
            <a:endParaRPr lang="en-US" b="1" dirty="0"/>
          </a:p>
        </p:txBody>
      </p:sp>
      <p:sp>
        <p:nvSpPr>
          <p:cNvPr id="3" name="Content Placeholder 2"/>
          <p:cNvSpPr>
            <a:spLocks noGrp="1"/>
          </p:cNvSpPr>
          <p:nvPr>
            <p:ph idx="1"/>
          </p:nvPr>
        </p:nvSpPr>
        <p:spPr/>
        <p:txBody>
          <a:bodyPr/>
          <a:lstStyle/>
          <a:p>
            <a:pPr marL="914400" lvl="1" indent="-514350"/>
            <a:r>
              <a:rPr lang="en-US" dirty="0" smtClean="0"/>
              <a:t>In the past, some businesses were viewed as trying to take advantage of consumers</a:t>
            </a:r>
          </a:p>
          <a:p>
            <a:pPr marL="914400" lvl="1" indent="-514350"/>
            <a:r>
              <a:rPr lang="en-US" dirty="0" smtClean="0"/>
              <a:t>False information was given to a customer in an effort to make a sale – </a:t>
            </a:r>
            <a:r>
              <a:rPr lang="en-US" b="1" dirty="0" smtClean="0"/>
              <a:t>fraud</a:t>
            </a:r>
            <a:r>
              <a:rPr lang="en-US" dirty="0" smtClean="0"/>
              <a:t>.</a:t>
            </a:r>
          </a:p>
          <a:p>
            <a:pPr marL="914400" lvl="1" indent="-514350"/>
            <a:r>
              <a:rPr lang="en-US" dirty="0" smtClean="0"/>
              <a:t>Consumer movement was formed to fight against unfair business practices</a:t>
            </a:r>
          </a:p>
          <a:p>
            <a:pPr marL="914400" lvl="1" indent="-514350"/>
            <a:r>
              <a:rPr lang="en-US" dirty="0" smtClean="0"/>
              <a:t>As a result, many new laws were passed</a:t>
            </a:r>
          </a:p>
          <a:p>
            <a:pPr marL="1314450" lvl="2" indent="-514350">
              <a:buFont typeface="+mj-lt"/>
              <a:buAutoNum type="arabicPeriod"/>
            </a:pPr>
            <a:r>
              <a:rPr lang="en-US" dirty="0" smtClean="0"/>
              <a:t>Fair Packaging and Labeling Act</a:t>
            </a:r>
          </a:p>
          <a:p>
            <a:pPr marL="1314450" lvl="2" indent="-514350">
              <a:buFont typeface="+mj-lt"/>
              <a:buAutoNum type="arabicPeriod"/>
            </a:pPr>
            <a:r>
              <a:rPr lang="en-US" dirty="0" smtClean="0"/>
              <a:t>National Traffic and Motor Vehicle Safety Act</a:t>
            </a:r>
          </a:p>
          <a:p>
            <a:pPr marL="1314450" lvl="2" indent="-514350">
              <a:buFont typeface="+mj-lt"/>
              <a:buAutoNum type="arabicPeriod"/>
            </a:pPr>
            <a:r>
              <a:rPr lang="en-US" dirty="0" smtClean="0"/>
              <a:t>Truth in Food Labeling Act</a:t>
            </a:r>
          </a:p>
          <a:p>
            <a:pPr marL="1314450" lvl="2" indent="-514350">
              <a:buFont typeface="+mj-lt"/>
              <a:buAutoNum type="arabicPeriod"/>
            </a:pPr>
            <a:r>
              <a:rPr lang="en-US" dirty="0" smtClean="0"/>
              <a:t>Fair Debt Collection Practices Act</a:t>
            </a:r>
          </a:p>
          <a:p>
            <a:pPr marL="1314450" lvl="2" indent="-514350">
              <a:buNone/>
            </a:pPr>
            <a:r>
              <a:rPr lang="en-US" dirty="0" smtClean="0"/>
              <a:t>And many others.</a:t>
            </a:r>
          </a:p>
          <a:p>
            <a:pPr marL="1314450" lvl="2" indent="-514350">
              <a:buFont typeface="+mj-lt"/>
              <a:buAutoNum type="arabicPeriod"/>
            </a:pPr>
            <a:endParaRPr lang="en-US" dirty="0" smtClean="0"/>
          </a:p>
          <a:p>
            <a:pPr marL="514350" indent="-514350">
              <a:buNone/>
            </a:pPr>
            <a:endParaRPr lang="en-US" dirty="0" smtClean="0"/>
          </a:p>
          <a:p>
            <a:pPr marL="914400" lvl="1" indent="-514350">
              <a:buNone/>
            </a:pPr>
            <a:endParaRPr lang="en-US" dirty="0" smtClean="0"/>
          </a:p>
          <a:p>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Your Consumer Rights</a:t>
            </a:r>
            <a:endParaRPr lang="en-US" b="1" dirty="0"/>
          </a:p>
        </p:txBody>
      </p:sp>
      <p:sp>
        <p:nvSpPr>
          <p:cNvPr id="3" name="Content Placeholder 2"/>
          <p:cNvSpPr>
            <a:spLocks noGrp="1"/>
          </p:cNvSpPr>
          <p:nvPr>
            <p:ph idx="1"/>
          </p:nvPr>
        </p:nvSpPr>
        <p:spPr>
          <a:xfrm>
            <a:off x="457200" y="1600200"/>
            <a:ext cx="8534400" cy="4876800"/>
          </a:xfrm>
        </p:spPr>
        <p:txBody>
          <a:bodyPr/>
          <a:lstStyle/>
          <a:p>
            <a:pPr marL="514350" indent="-514350"/>
            <a:r>
              <a:rPr lang="en-US" dirty="0" smtClean="0"/>
              <a:t>Every consumer has the following rights</a:t>
            </a:r>
            <a:r>
              <a:rPr lang="en-US" dirty="0" smtClean="0"/>
              <a:t>:</a:t>
            </a:r>
            <a:br>
              <a:rPr lang="en-US" dirty="0" smtClean="0"/>
            </a:br>
            <a:endParaRPr lang="en-US" sz="1800" dirty="0" smtClean="0"/>
          </a:p>
          <a:p>
            <a:pPr marL="914400" lvl="1" indent="-514350">
              <a:buFont typeface="+mj-lt"/>
              <a:buAutoNum type="arabicPeriod"/>
            </a:pPr>
            <a:r>
              <a:rPr lang="en-US" b="1" dirty="0" smtClean="0"/>
              <a:t>The right to be informed</a:t>
            </a:r>
            <a:r>
              <a:rPr lang="en-US" dirty="0" smtClean="0"/>
              <a:t>: to be given the correct information to make an informed choice</a:t>
            </a:r>
          </a:p>
          <a:p>
            <a:pPr marL="914400" lvl="1" indent="-514350">
              <a:buFont typeface="+mj-lt"/>
              <a:buAutoNum type="arabicPeriod"/>
            </a:pPr>
            <a:r>
              <a:rPr lang="en-US" b="1" dirty="0" smtClean="0"/>
              <a:t>The right to safety</a:t>
            </a:r>
            <a:r>
              <a:rPr lang="en-US" dirty="0" smtClean="0"/>
              <a:t>: </a:t>
            </a:r>
            <a:r>
              <a:rPr lang="en-US" dirty="0" smtClean="0"/>
              <a:t/>
            </a:r>
            <a:br>
              <a:rPr lang="en-US" dirty="0" smtClean="0"/>
            </a:br>
            <a:r>
              <a:rPr lang="en-US" dirty="0" smtClean="0"/>
              <a:t>to </a:t>
            </a:r>
            <a:r>
              <a:rPr lang="en-US" dirty="0" smtClean="0"/>
              <a:t>be protected from goods </a:t>
            </a:r>
            <a:r>
              <a:rPr lang="en-US" dirty="0" smtClean="0"/>
              <a:t/>
            </a:r>
            <a:br>
              <a:rPr lang="en-US" dirty="0" smtClean="0"/>
            </a:br>
            <a:r>
              <a:rPr lang="en-US" dirty="0" smtClean="0"/>
              <a:t>and service </a:t>
            </a:r>
            <a:r>
              <a:rPr lang="en-US" dirty="0" smtClean="0"/>
              <a:t>that are hazardous </a:t>
            </a:r>
            <a:r>
              <a:rPr lang="en-US" dirty="0"/>
              <a:t/>
            </a:r>
            <a:br>
              <a:rPr lang="en-US" dirty="0"/>
            </a:br>
            <a:r>
              <a:rPr lang="en-US" dirty="0" smtClean="0"/>
              <a:t>to health </a:t>
            </a:r>
            <a:r>
              <a:rPr lang="en-US" dirty="0" smtClean="0"/>
              <a:t>of life </a:t>
            </a:r>
          </a:p>
          <a:p>
            <a:pPr marL="914400" lvl="1" indent="-514350">
              <a:buFont typeface="+mj-lt"/>
              <a:buAutoNum type="arabicPeriod"/>
            </a:pPr>
            <a:r>
              <a:rPr lang="en-US" b="1" dirty="0" smtClean="0"/>
              <a:t>The right to choose</a:t>
            </a:r>
            <a:r>
              <a:rPr lang="en-US" dirty="0" smtClean="0"/>
              <a:t>: </a:t>
            </a:r>
            <a:r>
              <a:rPr lang="en-US" dirty="0" smtClean="0"/>
              <a:t/>
            </a:r>
            <a:br>
              <a:rPr lang="en-US" dirty="0" smtClean="0"/>
            </a:br>
            <a:r>
              <a:rPr lang="en-US" dirty="0" smtClean="0"/>
              <a:t>to </a:t>
            </a:r>
            <a:r>
              <a:rPr lang="en-US" dirty="0" smtClean="0"/>
              <a:t>be assured of the </a:t>
            </a:r>
            <a:r>
              <a:rPr lang="en-US" dirty="0" smtClean="0"/>
              <a:t>availability </a:t>
            </a:r>
            <a:br>
              <a:rPr lang="en-US" dirty="0" smtClean="0"/>
            </a:br>
            <a:r>
              <a:rPr lang="en-US" dirty="0" smtClean="0"/>
              <a:t>of </a:t>
            </a:r>
            <a:r>
              <a:rPr lang="en-US" dirty="0" smtClean="0"/>
              <a:t>a variety of goods and </a:t>
            </a:r>
            <a:r>
              <a:rPr lang="en-US" dirty="0" smtClean="0"/>
              <a:t/>
            </a:r>
            <a:br>
              <a:rPr lang="en-US" dirty="0" smtClean="0"/>
            </a:br>
            <a:r>
              <a:rPr lang="en-US" dirty="0" smtClean="0"/>
              <a:t>services </a:t>
            </a:r>
            <a:r>
              <a:rPr lang="en-US" dirty="0" smtClean="0"/>
              <a:t>at competitive prices</a:t>
            </a:r>
          </a:p>
        </p:txBody>
      </p:sp>
      <p:sp>
        <p:nvSpPr>
          <p:cNvPr id="4" name="AutoShape 2" descr="https://wikispaces.psu.edu/download/attachments/56623382/consumer_rights.gif?version=1&amp;modificationDate=1271731472000&amp;api=v2"/>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2" descr="http://bogusky.squarespace.com/storage/CBR-poster_03.jpg?__SQUARESPACE_CACHEVERSION=132275816676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314548">
            <a:off x="6476001" y="3277529"/>
            <a:ext cx="2514600" cy="347285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Your Consumer Rights</a:t>
            </a:r>
            <a:endParaRPr lang="en-US" b="1" dirty="0"/>
          </a:p>
        </p:txBody>
      </p:sp>
      <p:sp>
        <p:nvSpPr>
          <p:cNvPr id="3" name="Content Placeholder 2"/>
          <p:cNvSpPr>
            <a:spLocks noGrp="1"/>
          </p:cNvSpPr>
          <p:nvPr>
            <p:ph idx="1"/>
          </p:nvPr>
        </p:nvSpPr>
        <p:spPr/>
        <p:txBody>
          <a:bodyPr/>
          <a:lstStyle/>
          <a:p>
            <a:pPr marL="914400" lvl="1" indent="-514350">
              <a:buAutoNum type="arabicPeriod" startAt="4"/>
            </a:pPr>
            <a:r>
              <a:rPr lang="en-US" b="1" dirty="0" smtClean="0"/>
              <a:t>The right to be heard</a:t>
            </a:r>
            <a:r>
              <a:rPr lang="en-US" dirty="0" smtClean="0"/>
              <a:t>: to be assured that consumer interests will be fully considered by government when laws are being developed and enforced</a:t>
            </a:r>
          </a:p>
          <a:p>
            <a:pPr marL="914400" lvl="1" indent="-514350">
              <a:buAutoNum type="arabicPeriod" startAt="4"/>
            </a:pPr>
            <a:r>
              <a:rPr lang="en-US" b="1" dirty="0" smtClean="0"/>
              <a:t>The right to a remedy</a:t>
            </a:r>
            <a:r>
              <a:rPr lang="en-US" dirty="0" smtClean="0"/>
              <a:t>: the assurance of the right to legal correction of wrongs committed against consumers</a:t>
            </a:r>
          </a:p>
          <a:p>
            <a:pPr marL="914400" lvl="1" indent="-514350">
              <a:buAutoNum type="arabicPeriod" startAt="4"/>
            </a:pPr>
            <a:r>
              <a:rPr lang="en-US" b="1" dirty="0" smtClean="0"/>
              <a:t>The right to consumer education</a:t>
            </a:r>
            <a:r>
              <a:rPr lang="en-US" dirty="0" smtClean="0"/>
              <a:t>: to learn about consumer rights and responsibilities as economic citizens</a:t>
            </a:r>
          </a:p>
          <a:p>
            <a:pPr marL="914400" lvl="1" indent="-514350">
              <a:buAutoNum type="arabicPeriod" startAt="4"/>
            </a:pPr>
            <a:r>
              <a:rPr lang="en-US" b="1" dirty="0" smtClean="0"/>
              <a:t>The right to service</a:t>
            </a:r>
            <a:r>
              <a:rPr lang="en-US" dirty="0" smtClean="0"/>
              <a:t>: to be entitled to convenience, courtesy, and responsiveness to problems and needs.</a:t>
            </a:r>
          </a:p>
          <a:p>
            <a:pPr marL="514350" indent="-514350">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b="1" dirty="0" smtClean="0"/>
              <a:t>Consumer Information Organizations</a:t>
            </a:r>
            <a:endParaRPr lang="en-US" b="1" dirty="0"/>
          </a:p>
        </p:txBody>
      </p:sp>
      <p:sp>
        <p:nvSpPr>
          <p:cNvPr id="3" name="Content Placeholder 2"/>
          <p:cNvSpPr>
            <a:spLocks noGrp="1"/>
          </p:cNvSpPr>
          <p:nvPr>
            <p:ph idx="1"/>
          </p:nvPr>
        </p:nvSpPr>
        <p:spPr/>
        <p:txBody>
          <a:bodyPr/>
          <a:lstStyle/>
          <a:p>
            <a:r>
              <a:rPr lang="en-US" dirty="0" smtClean="0"/>
              <a:t>Three Basic Types of Organizations:</a:t>
            </a:r>
          </a:p>
          <a:p>
            <a:pPr marL="914400" lvl="1" indent="-514350">
              <a:buFont typeface="+mj-lt"/>
              <a:buAutoNum type="arabicPeriod"/>
            </a:pPr>
            <a:r>
              <a:rPr lang="en-US" dirty="0" smtClean="0"/>
              <a:t>Product-testing organizations</a:t>
            </a:r>
          </a:p>
          <a:p>
            <a:pPr marL="914400" lvl="1" indent="-514350">
              <a:buFont typeface="+mj-lt"/>
              <a:buAutoNum type="arabicPeriod"/>
            </a:pPr>
            <a:r>
              <a:rPr lang="en-US" dirty="0" smtClean="0"/>
              <a:t>Print publishers</a:t>
            </a:r>
          </a:p>
          <a:p>
            <a:pPr marL="914400" lvl="1" indent="-514350">
              <a:buFont typeface="+mj-lt"/>
              <a:buAutoNum type="arabicPeriod"/>
            </a:pPr>
            <a:r>
              <a:rPr lang="en-US" dirty="0" smtClean="0"/>
              <a:t>Broadcast organizations</a:t>
            </a:r>
          </a:p>
          <a:p>
            <a:endParaRPr lang="en-US" dirty="0" smtClean="0">
              <a:solidFill>
                <a:srgbClr val="00B0F0"/>
              </a:solidFill>
            </a:endParaRPr>
          </a:p>
          <a:p>
            <a:r>
              <a:rPr lang="en-US" dirty="0" smtClean="0">
                <a:solidFill>
                  <a:srgbClr val="00B0F0"/>
                </a:solidFill>
              </a:rPr>
              <a:t>The words consumer and customer mean the same and may be used interchangeably.</a:t>
            </a:r>
          </a:p>
          <a:p>
            <a:endParaRPr lang="en-US" dirty="0" smtClean="0"/>
          </a:p>
          <a:p>
            <a:endParaRPr lang="en-US" dirty="0"/>
          </a:p>
        </p:txBody>
      </p:sp>
      <p:pic>
        <p:nvPicPr>
          <p:cNvPr id="28680" name="Picture 8" descr="https://encrypted-tbn0.gstatic.com/images?q=tbn:ANd9GcSCeEdkKzFErJ_4AB9564J_6KrFYziIABrasTdxlZ4QQJYgzWm2">
            <a:hlinkClick r:id="rId2"/>
          </p:cNvPr>
          <p:cNvPicPr>
            <a:picLocks noChangeAspect="1" noChangeArrowheads="1"/>
          </p:cNvPicPr>
          <p:nvPr/>
        </p:nvPicPr>
        <p:blipFill>
          <a:blip r:embed="rId3" cstate="print"/>
          <a:srcRect/>
          <a:stretch>
            <a:fillRect/>
          </a:stretch>
        </p:blipFill>
        <p:spPr bwMode="auto">
          <a:xfrm>
            <a:off x="6477000" y="4495800"/>
            <a:ext cx="2105025" cy="1971676"/>
          </a:xfrm>
          <a:prstGeom prst="rect">
            <a:avLst/>
          </a:prstGeom>
          <a:noFill/>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610600" cy="1139825"/>
          </a:xfrm>
        </p:spPr>
        <p:txBody>
          <a:bodyPr/>
          <a:lstStyle/>
          <a:p>
            <a:r>
              <a:rPr lang="en-US" b="1" dirty="0" smtClean="0"/>
              <a:t>Exercising Your Consumer Rights</a:t>
            </a:r>
            <a:endParaRPr lang="en-US" b="1" dirty="0"/>
          </a:p>
        </p:txBody>
      </p:sp>
      <p:sp>
        <p:nvSpPr>
          <p:cNvPr id="3" name="Content Placeholder 2"/>
          <p:cNvSpPr>
            <a:spLocks noGrp="1"/>
          </p:cNvSpPr>
          <p:nvPr>
            <p:ph idx="1"/>
          </p:nvPr>
        </p:nvSpPr>
        <p:spPr/>
        <p:txBody>
          <a:bodyPr/>
          <a:lstStyle/>
          <a:p>
            <a:r>
              <a:rPr lang="en-US" b="1" dirty="0" smtClean="0"/>
              <a:t>Skillful consumer </a:t>
            </a:r>
            <a:endParaRPr lang="en-US" b="1" dirty="0" smtClean="0"/>
          </a:p>
          <a:p>
            <a:pPr marL="0" indent="0">
              <a:buNone/>
            </a:pPr>
            <a:r>
              <a:rPr lang="en-US" dirty="0" smtClean="0"/>
              <a:t>	Knowing </a:t>
            </a:r>
            <a:r>
              <a:rPr lang="en-US" dirty="0" smtClean="0"/>
              <a:t>the Consumer Bill of Rights </a:t>
            </a:r>
            <a:r>
              <a:rPr lang="en-US" dirty="0" smtClean="0"/>
              <a:t/>
            </a:r>
            <a:br>
              <a:rPr lang="en-US" dirty="0" smtClean="0"/>
            </a:br>
            <a:r>
              <a:rPr lang="en-US" dirty="0" smtClean="0"/>
              <a:t>	and </a:t>
            </a:r>
            <a:r>
              <a:rPr lang="en-US" dirty="0" smtClean="0"/>
              <a:t>how to exercise them</a:t>
            </a:r>
          </a:p>
        </p:txBody>
      </p:sp>
      <p:pic>
        <p:nvPicPr>
          <p:cNvPr id="17410" name="Picture 2" descr="http://ipdraughts.files.wordpress.com/2011/05/consumers_rights_tag.jpg">
            <a:hlinkClick r:id="rId2"/>
          </p:cNvPr>
          <p:cNvPicPr>
            <a:picLocks noChangeAspect="1" noChangeArrowheads="1"/>
          </p:cNvPicPr>
          <p:nvPr/>
        </p:nvPicPr>
        <p:blipFill>
          <a:blip r:embed="rId3" cstate="print"/>
          <a:srcRect/>
          <a:stretch>
            <a:fillRect/>
          </a:stretch>
        </p:blipFill>
        <p:spPr bwMode="auto">
          <a:xfrm>
            <a:off x="2819400" y="3886200"/>
            <a:ext cx="3612502" cy="2339095"/>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66CCFF">
            <a:alpha val="7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Right to be </a:t>
            </a:r>
            <a:r>
              <a:rPr lang="en-US" b="1" dirty="0" smtClean="0">
                <a:solidFill>
                  <a:srgbClr val="00B0F0"/>
                </a:solidFill>
              </a:rPr>
              <a:t>Informed</a:t>
            </a:r>
            <a:endParaRPr lang="en-US" b="1" dirty="0">
              <a:solidFill>
                <a:srgbClr val="00B0F0"/>
              </a:solidFill>
            </a:endParaRPr>
          </a:p>
        </p:txBody>
      </p:sp>
      <p:sp>
        <p:nvSpPr>
          <p:cNvPr id="3" name="Content Placeholder 2"/>
          <p:cNvSpPr>
            <a:spLocks noGrp="1"/>
          </p:cNvSpPr>
          <p:nvPr>
            <p:ph idx="1"/>
          </p:nvPr>
        </p:nvSpPr>
        <p:spPr/>
        <p:txBody>
          <a:bodyPr/>
          <a:lstStyle/>
          <a:p>
            <a:r>
              <a:rPr lang="en-US" dirty="0" smtClean="0"/>
              <a:t>Fraud is committed when false information is given to a customer in an effort to make a sale.</a:t>
            </a:r>
          </a:p>
          <a:p>
            <a:endParaRPr lang="en-US" dirty="0" smtClean="0"/>
          </a:p>
          <a:p>
            <a:r>
              <a:rPr lang="en-US" dirty="0" smtClean="0"/>
              <a:t>However, when a salesperson exaggerates the good qualities of a product and says, “It’s the best”, there is no fraud.</a:t>
            </a:r>
          </a:p>
          <a:p>
            <a:endParaRPr lang="en-US" dirty="0" smtClean="0"/>
          </a:p>
          <a:p>
            <a:r>
              <a:rPr lang="en-US" dirty="0" smtClean="0"/>
              <a:t>If the salesperson tells you a car has new brakes and it does not, this is fraud.</a:t>
            </a:r>
          </a:p>
          <a:p>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66CCFF">
            <a:alpha val="7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Right to </a:t>
            </a:r>
            <a:r>
              <a:rPr lang="en-US" b="1" dirty="0" smtClean="0">
                <a:solidFill>
                  <a:srgbClr val="00B0F0"/>
                </a:solidFill>
              </a:rPr>
              <a:t>Safety</a:t>
            </a:r>
            <a:endParaRPr lang="en-US" b="1" dirty="0">
              <a:solidFill>
                <a:srgbClr val="00B0F0"/>
              </a:solidFill>
            </a:endParaRPr>
          </a:p>
        </p:txBody>
      </p:sp>
      <p:sp>
        <p:nvSpPr>
          <p:cNvPr id="3" name="Content Placeholder 2"/>
          <p:cNvSpPr>
            <a:spLocks noGrp="1"/>
          </p:cNvSpPr>
          <p:nvPr>
            <p:ph idx="1"/>
          </p:nvPr>
        </p:nvSpPr>
        <p:spPr/>
        <p:txBody>
          <a:bodyPr/>
          <a:lstStyle/>
          <a:p>
            <a:r>
              <a:rPr lang="en-US" dirty="0" smtClean="0"/>
              <a:t>Several agencies work to assure the safety of consumers:</a:t>
            </a:r>
          </a:p>
          <a:p>
            <a:pPr marL="914400" lvl="1" indent="-514350">
              <a:buFont typeface="+mj-lt"/>
              <a:buAutoNum type="arabicPeriod"/>
            </a:pPr>
            <a:r>
              <a:rPr lang="en-US" dirty="0" smtClean="0"/>
              <a:t>The Consumer Product Safety Commission (CPSC)</a:t>
            </a:r>
          </a:p>
          <a:p>
            <a:pPr marL="914400" lvl="1" indent="-514350">
              <a:buFont typeface="+mj-lt"/>
              <a:buAutoNum type="arabicPeriod"/>
            </a:pPr>
            <a:r>
              <a:rPr lang="en-US" dirty="0" smtClean="0"/>
              <a:t>Food and Drug Administration (FDA)</a:t>
            </a:r>
          </a:p>
          <a:p>
            <a:pPr marL="914400" lvl="1" indent="-514350">
              <a:buFont typeface="+mj-lt"/>
              <a:buAutoNum type="arabicPeriod"/>
            </a:pPr>
            <a:r>
              <a:rPr lang="en-US" dirty="0" smtClean="0"/>
              <a:t>United States Department of Agriculture (USDA)</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66CCFF">
            <a:alpha val="7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Right to </a:t>
            </a:r>
            <a:r>
              <a:rPr lang="en-US" b="1" dirty="0" smtClean="0">
                <a:solidFill>
                  <a:srgbClr val="00B0F0"/>
                </a:solidFill>
              </a:rPr>
              <a:t>Choose</a:t>
            </a:r>
            <a:endParaRPr lang="en-US" b="1" dirty="0">
              <a:solidFill>
                <a:srgbClr val="00B0F0"/>
              </a:solidFill>
            </a:endParaRPr>
          </a:p>
        </p:txBody>
      </p:sp>
      <p:sp>
        <p:nvSpPr>
          <p:cNvPr id="3" name="Content Placeholder 2"/>
          <p:cNvSpPr>
            <a:spLocks noGrp="1"/>
          </p:cNvSpPr>
          <p:nvPr>
            <p:ph idx="1"/>
          </p:nvPr>
        </p:nvSpPr>
        <p:spPr/>
        <p:txBody>
          <a:bodyPr/>
          <a:lstStyle/>
          <a:p>
            <a:r>
              <a:rPr lang="en-US" dirty="0" smtClean="0"/>
              <a:t>One of the main activities of the Federal Trade Commission (FTC) is to prevent one firm from using unfair practices to force competing firms out of business.</a:t>
            </a:r>
          </a:p>
          <a:p>
            <a:r>
              <a:rPr lang="en-US" b="1" dirty="0" smtClean="0"/>
              <a:t>Monopoly</a:t>
            </a:r>
            <a:r>
              <a:rPr lang="en-US" dirty="0" smtClean="0"/>
              <a:t>: when a business has no competitors and controls the market for a product or service. Monopolies limit the right to choose.</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rgbClr val="66CCFF">
            <a:alpha val="7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Right to be </a:t>
            </a:r>
            <a:r>
              <a:rPr lang="en-US" b="1" dirty="0" smtClean="0">
                <a:solidFill>
                  <a:srgbClr val="00B0F0"/>
                </a:solidFill>
              </a:rPr>
              <a:t>Heard</a:t>
            </a:r>
            <a:endParaRPr lang="en-US" b="1" dirty="0">
              <a:solidFill>
                <a:srgbClr val="00B0F0"/>
              </a:solidFill>
            </a:endParaRPr>
          </a:p>
        </p:txBody>
      </p:sp>
      <p:sp>
        <p:nvSpPr>
          <p:cNvPr id="3" name="Content Placeholder 2"/>
          <p:cNvSpPr>
            <a:spLocks noGrp="1"/>
          </p:cNvSpPr>
          <p:nvPr>
            <p:ph idx="1"/>
          </p:nvPr>
        </p:nvSpPr>
        <p:spPr>
          <a:xfrm>
            <a:off x="457200" y="1447800"/>
            <a:ext cx="8229600" cy="4530725"/>
          </a:xfrm>
        </p:spPr>
        <p:txBody>
          <a:bodyPr/>
          <a:lstStyle/>
          <a:p>
            <a:r>
              <a:rPr lang="en-US" b="1" dirty="0" smtClean="0"/>
              <a:t>Office of Consumer Affairs (OCA) </a:t>
            </a:r>
            <a:r>
              <a:rPr lang="en-US" dirty="0" smtClean="0"/>
              <a:t>coordinates and advises other federal agencies on issues of interest to consumers.</a:t>
            </a:r>
          </a:p>
          <a:p>
            <a:r>
              <a:rPr lang="en-US" dirty="0" smtClean="0"/>
              <a:t>Primary Concerns: </a:t>
            </a:r>
          </a:p>
          <a:p>
            <a:pPr marL="914400" lvl="1" indent="-514350">
              <a:buFont typeface="+mj-lt"/>
              <a:buAutoNum type="arabicPeriod"/>
            </a:pPr>
            <a:r>
              <a:rPr lang="en-US" dirty="0" smtClean="0"/>
              <a:t>Represent the interests of consumers</a:t>
            </a:r>
          </a:p>
          <a:p>
            <a:pPr marL="914400" lvl="1" indent="-514350">
              <a:buFont typeface="+mj-lt"/>
              <a:buAutoNum type="arabicPeriod"/>
            </a:pPr>
            <a:r>
              <a:rPr lang="en-US" dirty="0" smtClean="0"/>
              <a:t>To develop consumer information materials</a:t>
            </a:r>
          </a:p>
          <a:p>
            <a:pPr marL="914400" lvl="1" indent="-514350">
              <a:buFont typeface="+mj-lt"/>
              <a:buAutoNum type="arabicPeriod"/>
            </a:pPr>
            <a:r>
              <a:rPr lang="en-US" dirty="0" smtClean="0"/>
              <a:t>To assist other agencies in responding to complaints.</a:t>
            </a:r>
          </a:p>
          <a:p>
            <a:pPr marL="514350" indent="-514350"/>
            <a:r>
              <a:rPr lang="en-US" dirty="0" smtClean="0"/>
              <a:t>Federal Trade Commission (FTC), Office of the Attorney General, Department of Consumer Affairs are other agencies.</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rgbClr val="66CCFF">
            <a:alpha val="7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Right to a </a:t>
            </a:r>
            <a:r>
              <a:rPr lang="en-US" b="1" dirty="0" smtClean="0">
                <a:solidFill>
                  <a:srgbClr val="00B0F0"/>
                </a:solidFill>
              </a:rPr>
              <a:t>Remedy</a:t>
            </a:r>
            <a:endParaRPr lang="en-US" b="1" dirty="0">
              <a:solidFill>
                <a:srgbClr val="00B0F0"/>
              </a:solidFill>
            </a:endParaRPr>
          </a:p>
        </p:txBody>
      </p:sp>
      <p:sp>
        <p:nvSpPr>
          <p:cNvPr id="3" name="Content Placeholder 2"/>
          <p:cNvSpPr>
            <a:spLocks noGrp="1"/>
          </p:cNvSpPr>
          <p:nvPr>
            <p:ph idx="1"/>
          </p:nvPr>
        </p:nvSpPr>
        <p:spPr/>
        <p:txBody>
          <a:bodyPr/>
          <a:lstStyle/>
          <a:p>
            <a:r>
              <a:rPr lang="en-US" sz="2400" dirty="0" smtClean="0"/>
              <a:t>As a result of the consumer movement, many new laws were passed to provide assurances that consumers could seek a legal remedy if they were wronged</a:t>
            </a:r>
            <a:r>
              <a:rPr lang="en-US" sz="2400" dirty="0" smtClean="0"/>
              <a:t>.</a:t>
            </a:r>
          </a:p>
          <a:p>
            <a:pPr lvl="2"/>
            <a:endParaRPr lang="en-US" sz="1600" dirty="0" smtClean="0"/>
          </a:p>
          <a:p>
            <a:r>
              <a:rPr lang="en-US" sz="2400" dirty="0" smtClean="0"/>
              <a:t>A </a:t>
            </a:r>
            <a:r>
              <a:rPr lang="en-US" sz="2400" dirty="0" smtClean="0"/>
              <a:t>form of remedy that consumers </a:t>
            </a:r>
            <a:r>
              <a:rPr lang="en-US" sz="2400" dirty="0" smtClean="0"/>
              <a:t>have </a:t>
            </a:r>
            <a:r>
              <a:rPr lang="en-US" sz="2400" dirty="0" smtClean="0"/>
              <a:t>is the protection provided through a guarantee (or warranty). </a:t>
            </a:r>
            <a:endParaRPr lang="en-US" sz="2400" dirty="0" smtClean="0"/>
          </a:p>
          <a:p>
            <a:pPr lvl="2"/>
            <a:endParaRPr lang="en-US" sz="1600" dirty="0" smtClean="0"/>
          </a:p>
          <a:p>
            <a:r>
              <a:rPr lang="en-US" sz="2400" dirty="0" smtClean="0"/>
              <a:t>A </a:t>
            </a:r>
            <a:r>
              <a:rPr lang="en-US" sz="2400" b="1" dirty="0" smtClean="0"/>
              <a:t>guarantee</a:t>
            </a:r>
            <a:r>
              <a:rPr lang="en-US" sz="2400" dirty="0" smtClean="0"/>
              <a:t> is a promise by the manufacturer or dealer, usually in writing, that a product is of a certain quality.</a:t>
            </a:r>
            <a:endParaRPr lang="en-US" sz="2400" b="1" dirty="0" smtClean="0"/>
          </a:p>
          <a:p>
            <a:endParaRPr lang="en-US" dirty="0" smtClean="0"/>
          </a:p>
          <a:p>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66CCFF">
            <a:alpha val="7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Right to a </a:t>
            </a:r>
            <a:r>
              <a:rPr lang="en-US" b="1" dirty="0" smtClean="0">
                <a:solidFill>
                  <a:srgbClr val="00B0F0"/>
                </a:solidFill>
              </a:rPr>
              <a:t>Remedy</a:t>
            </a:r>
            <a:endParaRPr lang="en-US" b="1" dirty="0">
              <a:solidFill>
                <a:srgbClr val="00B0F0"/>
              </a:solidFill>
            </a:endParaRPr>
          </a:p>
        </p:txBody>
      </p:sp>
      <p:sp>
        <p:nvSpPr>
          <p:cNvPr id="3" name="Content Placeholder 2"/>
          <p:cNvSpPr>
            <a:spLocks noGrp="1"/>
          </p:cNvSpPr>
          <p:nvPr>
            <p:ph idx="1"/>
          </p:nvPr>
        </p:nvSpPr>
        <p:spPr>
          <a:xfrm>
            <a:off x="304800" y="1447800"/>
            <a:ext cx="8839200" cy="4530725"/>
          </a:xfrm>
        </p:spPr>
        <p:txBody>
          <a:bodyPr/>
          <a:lstStyle/>
          <a:p>
            <a:r>
              <a:rPr lang="en-US" b="1" dirty="0" smtClean="0"/>
              <a:t>Express Warranties </a:t>
            </a:r>
          </a:p>
          <a:p>
            <a:pPr lvl="1"/>
            <a:r>
              <a:rPr lang="en-US" dirty="0" smtClean="0"/>
              <a:t>A </a:t>
            </a:r>
            <a:r>
              <a:rPr lang="en-US" dirty="0" smtClean="0"/>
              <a:t>guarantee </a:t>
            </a:r>
            <a:r>
              <a:rPr lang="en-US" dirty="0" smtClean="0"/>
              <a:t>m</a:t>
            </a:r>
            <a:r>
              <a:rPr lang="en-US" dirty="0" smtClean="0"/>
              <a:t>ade </a:t>
            </a:r>
            <a:r>
              <a:rPr lang="en-US" dirty="0"/>
              <a:t>orally or in writing and promise a specific quality of performance</a:t>
            </a:r>
          </a:p>
          <a:p>
            <a:pPr lvl="1"/>
            <a:r>
              <a:rPr lang="en-US" dirty="0" smtClean="0"/>
              <a:t>Frequently </a:t>
            </a:r>
            <a:r>
              <a:rPr lang="en-US" dirty="0" smtClean="0"/>
              <a:t>in the form of statements like these: </a:t>
            </a:r>
            <a:r>
              <a:rPr lang="en-US" dirty="0" smtClean="0"/>
              <a:t/>
            </a:r>
            <a:br>
              <a:rPr lang="en-US" dirty="0" smtClean="0"/>
            </a:br>
            <a:r>
              <a:rPr lang="en-US" dirty="0" smtClean="0"/>
              <a:t>“</a:t>
            </a:r>
            <a:r>
              <a:rPr lang="en-US" dirty="0" smtClean="0"/>
              <a:t>The sweater will not shrink more than 3 </a:t>
            </a:r>
            <a:r>
              <a:rPr lang="en-US" dirty="0" smtClean="0"/>
              <a:t>percent</a:t>
            </a:r>
            <a:r>
              <a:rPr lang="en-US" dirty="0" smtClean="0"/>
              <a:t>”</a:t>
            </a:r>
            <a:endParaRPr lang="en-US" dirty="0" smtClean="0"/>
          </a:p>
          <a:p>
            <a:pPr lvl="1">
              <a:buNone/>
            </a:pPr>
            <a:endParaRPr lang="en-US" sz="1200" dirty="0" smtClean="0"/>
          </a:p>
          <a:p>
            <a:r>
              <a:rPr lang="en-US" b="1" dirty="0" smtClean="0"/>
              <a:t>Implied warranties </a:t>
            </a:r>
            <a:endParaRPr lang="en-US" b="1" dirty="0" smtClean="0"/>
          </a:p>
          <a:p>
            <a:pPr lvl="1"/>
            <a:r>
              <a:rPr lang="en-US" dirty="0" smtClean="0"/>
              <a:t>are </a:t>
            </a:r>
            <a:r>
              <a:rPr lang="en-US" dirty="0" smtClean="0"/>
              <a:t>not written and are imposed by law. </a:t>
            </a:r>
            <a:endParaRPr lang="en-US" dirty="0" smtClean="0"/>
          </a:p>
          <a:p>
            <a:pPr lvl="1"/>
            <a:r>
              <a:rPr lang="en-US" dirty="0" smtClean="0"/>
              <a:t>They </a:t>
            </a:r>
            <a:r>
              <a:rPr lang="en-US" dirty="0" smtClean="0"/>
              <a:t>are understood to apply even through they have not been stated either orally or in writing. </a:t>
            </a:r>
            <a:r>
              <a:rPr lang="en-US" dirty="0" smtClean="0"/>
              <a:t/>
            </a:r>
            <a:br>
              <a:rPr lang="en-US" dirty="0" smtClean="0"/>
            </a:br>
            <a:r>
              <a:rPr lang="en-US" sz="2000" i="1" dirty="0" smtClean="0"/>
              <a:t>(i.e. </a:t>
            </a:r>
            <a:r>
              <a:rPr lang="en-US" sz="2000" i="1" dirty="0" smtClean="0"/>
              <a:t>healthcare products over the counter will not harm you)</a:t>
            </a:r>
          </a:p>
          <a:p>
            <a:endParaRPr lang="en-US" dirty="0" smtClean="0"/>
          </a:p>
          <a:p>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66CCFF">
            <a:alpha val="7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Right to </a:t>
            </a:r>
            <a:r>
              <a:rPr lang="en-US" b="1" dirty="0" smtClean="0">
                <a:solidFill>
                  <a:srgbClr val="00B0F0"/>
                </a:solidFill>
              </a:rPr>
              <a:t>Consumer Education</a:t>
            </a:r>
            <a:endParaRPr lang="en-US" b="1" dirty="0">
              <a:solidFill>
                <a:srgbClr val="00B0F0"/>
              </a:solidFill>
            </a:endParaRPr>
          </a:p>
        </p:txBody>
      </p:sp>
      <p:sp>
        <p:nvSpPr>
          <p:cNvPr id="3" name="Content Placeholder 2"/>
          <p:cNvSpPr>
            <a:spLocks noGrp="1"/>
          </p:cNvSpPr>
          <p:nvPr>
            <p:ph idx="1"/>
          </p:nvPr>
        </p:nvSpPr>
        <p:spPr/>
        <p:txBody>
          <a:bodyPr/>
          <a:lstStyle/>
          <a:p>
            <a:r>
              <a:rPr lang="en-US" dirty="0" smtClean="0"/>
              <a:t>Educated consumers are aware that their decisions not only affect their lifestyle, but also have economic implications.</a:t>
            </a:r>
          </a:p>
          <a:p>
            <a:endParaRPr lang="en-US" dirty="0" smtClean="0"/>
          </a:p>
          <a:p>
            <a:pPr>
              <a:buNone/>
            </a:pP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rgbClr val="66CCFF">
            <a:alpha val="70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Right to </a:t>
            </a:r>
            <a:r>
              <a:rPr lang="en-US" b="1" dirty="0" smtClean="0">
                <a:solidFill>
                  <a:srgbClr val="00B0F0"/>
                </a:solidFill>
              </a:rPr>
              <a:t>Service</a:t>
            </a:r>
            <a:endParaRPr lang="en-US" b="1" dirty="0">
              <a:solidFill>
                <a:srgbClr val="00B0F0"/>
              </a:solidFill>
            </a:endParaRPr>
          </a:p>
        </p:txBody>
      </p:sp>
      <p:sp>
        <p:nvSpPr>
          <p:cNvPr id="3" name="Content Placeholder 2"/>
          <p:cNvSpPr>
            <a:spLocks noGrp="1"/>
          </p:cNvSpPr>
          <p:nvPr>
            <p:ph idx="1"/>
          </p:nvPr>
        </p:nvSpPr>
        <p:spPr>
          <a:xfrm>
            <a:off x="457200" y="1600200"/>
            <a:ext cx="8458200" cy="4530725"/>
          </a:xfrm>
        </p:spPr>
        <p:txBody>
          <a:bodyPr/>
          <a:lstStyle/>
          <a:p>
            <a:r>
              <a:rPr lang="en-US" dirty="0" smtClean="0"/>
              <a:t>Consumers can expect convenience, courtesy, and responsiveness to consumer problems and needs.</a:t>
            </a:r>
          </a:p>
          <a:p>
            <a:endParaRPr lang="en-US" dirty="0" smtClean="0"/>
          </a:p>
          <a:p>
            <a:r>
              <a:rPr lang="en-US" dirty="0" smtClean="0"/>
              <a:t>Encourages businesses to take steps necessary to ensure that </a:t>
            </a:r>
            <a:r>
              <a:rPr lang="en-US" dirty="0" smtClean="0"/>
              <a:t>products/services </a:t>
            </a:r>
            <a:r>
              <a:rPr lang="en-US" dirty="0" smtClean="0"/>
              <a:t>meet the quality and performance levels claimed for those products and services.</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Your Consumer Responsibilities</a:t>
            </a:r>
            <a:endParaRPr lang="en-US" b="1" dirty="0"/>
          </a:p>
        </p:txBody>
      </p:sp>
      <p:sp>
        <p:nvSpPr>
          <p:cNvPr id="3" name="Content Placeholder 2"/>
          <p:cNvSpPr>
            <a:spLocks noGrp="1"/>
          </p:cNvSpPr>
          <p:nvPr>
            <p:ph idx="1"/>
          </p:nvPr>
        </p:nvSpPr>
        <p:spPr/>
        <p:txBody>
          <a:bodyPr/>
          <a:lstStyle/>
          <a:p>
            <a:r>
              <a:rPr lang="en-US" dirty="0" smtClean="0"/>
              <a:t>Consumer Responsibilities:</a:t>
            </a:r>
          </a:p>
          <a:p>
            <a:pPr marL="914400" lvl="1" indent="-514350">
              <a:buFont typeface="+mj-lt"/>
              <a:buAutoNum type="arabicPeriod"/>
            </a:pPr>
            <a:r>
              <a:rPr lang="en-US" dirty="0" smtClean="0"/>
              <a:t>Be Honest</a:t>
            </a:r>
          </a:p>
          <a:p>
            <a:pPr marL="914400" lvl="1" indent="-514350">
              <a:buFont typeface="+mj-lt"/>
              <a:buAutoNum type="arabicPeriod"/>
            </a:pPr>
            <a:r>
              <a:rPr lang="en-US" dirty="0" smtClean="0"/>
              <a:t>Be Reasonable</a:t>
            </a:r>
          </a:p>
          <a:p>
            <a:pPr marL="914400" lvl="1" indent="-514350">
              <a:buFont typeface="+mj-lt"/>
              <a:buAutoNum type="arabicPeriod"/>
            </a:pPr>
            <a:r>
              <a:rPr lang="en-US" dirty="0" smtClean="0"/>
              <a:t>Report Unethical Practices</a:t>
            </a:r>
          </a:p>
          <a:p>
            <a:pPr marL="914400" lvl="1" indent="-514350">
              <a:buFont typeface="+mj-lt"/>
              <a:buAutoNum type="arabicPeriod"/>
            </a:pPr>
            <a:r>
              <a:rPr lang="en-US" dirty="0" smtClean="0"/>
              <a:t>Be Informed</a:t>
            </a:r>
          </a:p>
          <a:p>
            <a:pPr marL="914400" lvl="1" indent="-514350">
              <a:buFont typeface="+mj-lt"/>
              <a:buAutoNum type="arabicPeriod"/>
            </a:pPr>
            <a:r>
              <a:rPr lang="en-US" dirty="0" smtClean="0"/>
              <a:t>Be Involved</a:t>
            </a:r>
          </a:p>
          <a:p>
            <a:pPr marL="914400" lvl="1" indent="-514350">
              <a:buNone/>
            </a:pPr>
            <a:endParaRPr lang="en-US" dirty="0"/>
          </a:p>
        </p:txBody>
      </p:sp>
      <p:pic>
        <p:nvPicPr>
          <p:cNvPr id="3074" name="Picture 2" descr="http://facs.phillipmartin.info/facs_consumerism.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2626" y="3810000"/>
            <a:ext cx="5936124" cy="294322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1"/>
            <a:ext cx="8686800" cy="1265238"/>
          </a:xfrm>
        </p:spPr>
        <p:txBody>
          <a:bodyPr/>
          <a:lstStyle/>
          <a:p>
            <a:r>
              <a:rPr lang="en-US" b="1" dirty="0" smtClean="0"/>
              <a:t>Product-Testing Organizations</a:t>
            </a:r>
            <a:endParaRPr lang="en-US" b="1" dirty="0"/>
          </a:p>
        </p:txBody>
      </p:sp>
      <p:sp>
        <p:nvSpPr>
          <p:cNvPr id="3" name="Content Placeholder 2"/>
          <p:cNvSpPr>
            <a:spLocks noGrp="1"/>
          </p:cNvSpPr>
          <p:nvPr>
            <p:ph idx="1"/>
          </p:nvPr>
        </p:nvSpPr>
        <p:spPr>
          <a:xfrm>
            <a:off x="304800" y="1447800"/>
            <a:ext cx="8839200" cy="4530725"/>
          </a:xfrm>
        </p:spPr>
        <p:txBody>
          <a:bodyPr/>
          <a:lstStyle/>
          <a:p>
            <a:r>
              <a:rPr lang="en-US" dirty="0" smtClean="0"/>
              <a:t>Main Purpose: Testing of products and services</a:t>
            </a:r>
          </a:p>
          <a:p>
            <a:r>
              <a:rPr lang="en-US" dirty="0" smtClean="0"/>
              <a:t>Underwriters Laboratories Inc. – tests electrical components of products from all over the work for fire and electrical safety.</a:t>
            </a:r>
          </a:p>
          <a:p>
            <a:r>
              <a:rPr lang="en-US" dirty="0" smtClean="0"/>
              <a:t>Home Appliance Manufacturers (AHAM) – develops and updates the performance standards of such appliances such as refrigerators, air conditioners, and freezers.</a:t>
            </a:r>
          </a:p>
          <a:p>
            <a:r>
              <a:rPr lang="en-US" dirty="0" smtClean="0"/>
              <a:t>Seal indicates that product has met performance standards</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 Honest</a:t>
            </a:r>
            <a:endParaRPr lang="en-US" dirty="0"/>
          </a:p>
        </p:txBody>
      </p:sp>
      <p:sp>
        <p:nvSpPr>
          <p:cNvPr id="3" name="Content Placeholder 2"/>
          <p:cNvSpPr>
            <a:spLocks noGrp="1"/>
          </p:cNvSpPr>
          <p:nvPr>
            <p:ph idx="1"/>
          </p:nvPr>
        </p:nvSpPr>
        <p:spPr/>
        <p:txBody>
          <a:bodyPr/>
          <a:lstStyle/>
          <a:p>
            <a:r>
              <a:rPr lang="en-US" sz="2400" dirty="0" smtClean="0"/>
              <a:t>As a responsible consumer, you must be as honest with a business as you it to be with you. </a:t>
            </a:r>
            <a:r>
              <a:rPr lang="en-US" sz="2000" i="1" dirty="0" smtClean="0"/>
              <a:t>(i.e. tell </a:t>
            </a:r>
            <a:r>
              <a:rPr lang="en-US" sz="2000" i="1" dirty="0" smtClean="0"/>
              <a:t>the cashier that you received too much change)</a:t>
            </a:r>
          </a:p>
          <a:p>
            <a:endParaRPr lang="en-US" sz="2400" dirty="0" smtClean="0"/>
          </a:p>
          <a:p>
            <a:r>
              <a:rPr lang="en-US" sz="2400" dirty="0" smtClean="0"/>
              <a:t>Dishonesty, </a:t>
            </a:r>
            <a:r>
              <a:rPr lang="en-US" sz="2400" i="1" dirty="0" smtClean="0"/>
              <a:t>in addition to being illegal and unethical</a:t>
            </a:r>
            <a:r>
              <a:rPr lang="en-US" sz="2400" dirty="0" smtClean="0"/>
              <a:t>, usually results in </a:t>
            </a:r>
            <a:r>
              <a:rPr lang="en-US" sz="2400" dirty="0" smtClean="0">
                <a:solidFill>
                  <a:srgbClr val="00B0F0"/>
                </a:solidFill>
              </a:rPr>
              <a:t>higher prices </a:t>
            </a:r>
            <a:r>
              <a:rPr lang="en-US" sz="2400" dirty="0" smtClean="0"/>
              <a:t>for all consumers.</a:t>
            </a:r>
            <a:endParaRPr lang="en-US" sz="24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4419600"/>
            <a:ext cx="4148138" cy="21794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 Reasonable</a:t>
            </a:r>
            <a:endParaRPr lang="en-US" dirty="0"/>
          </a:p>
        </p:txBody>
      </p:sp>
      <p:sp>
        <p:nvSpPr>
          <p:cNvPr id="3" name="Content Placeholder 2"/>
          <p:cNvSpPr>
            <a:spLocks noGrp="1"/>
          </p:cNvSpPr>
          <p:nvPr>
            <p:ph idx="1"/>
          </p:nvPr>
        </p:nvSpPr>
        <p:spPr>
          <a:xfrm>
            <a:off x="457200" y="1371600"/>
            <a:ext cx="8229600" cy="4759325"/>
          </a:xfrm>
        </p:spPr>
        <p:txBody>
          <a:bodyPr/>
          <a:lstStyle/>
          <a:p>
            <a:r>
              <a:rPr lang="en-US" sz="2000" dirty="0" smtClean="0"/>
              <a:t>If you are dissatisfied with a product or service, you should complain in a reasonable way</a:t>
            </a:r>
            <a:r>
              <a:rPr lang="en-US" sz="2000" dirty="0" smtClean="0"/>
              <a:t>.</a:t>
            </a:r>
          </a:p>
          <a:p>
            <a:pPr lvl="3"/>
            <a:endParaRPr lang="en-US" sz="1000" dirty="0" smtClean="0"/>
          </a:p>
          <a:p>
            <a:r>
              <a:rPr lang="en-US" sz="2000" dirty="0" smtClean="0"/>
              <a:t>If you believe that your complaint is not handled fairly by the sales person or the customer service department, take the matter up with the owner or an official of the firm</a:t>
            </a:r>
            <a:r>
              <a:rPr lang="en-US" sz="2000" dirty="0" smtClean="0"/>
              <a:t>.</a:t>
            </a:r>
          </a:p>
          <a:p>
            <a:pPr lvl="3"/>
            <a:endParaRPr lang="en-US" sz="1000" dirty="0" smtClean="0"/>
          </a:p>
          <a:p>
            <a:r>
              <a:rPr lang="en-US" sz="2000" dirty="0"/>
              <a:t>If you fail to receive a fair adjustment, </a:t>
            </a:r>
            <a:r>
              <a:rPr lang="en-US" sz="2000" dirty="0" smtClean="0"/>
              <a:t/>
            </a:r>
            <a:br>
              <a:rPr lang="en-US" sz="2000" dirty="0" smtClean="0"/>
            </a:br>
            <a:r>
              <a:rPr lang="en-US" sz="2000" dirty="0" smtClean="0"/>
              <a:t>you </a:t>
            </a:r>
            <a:r>
              <a:rPr lang="en-US" sz="2000" dirty="0"/>
              <a:t>can contact one of the following:</a:t>
            </a:r>
          </a:p>
          <a:p>
            <a:pPr marL="914400" lvl="1" indent="-514350">
              <a:buFont typeface="+mj-lt"/>
              <a:buAutoNum type="arabicPeriod"/>
            </a:pPr>
            <a:r>
              <a:rPr lang="en-US" sz="1600" dirty="0"/>
              <a:t>Better Business Bureau (BBB)</a:t>
            </a:r>
          </a:p>
          <a:p>
            <a:pPr marL="914400" lvl="1" indent="-514350">
              <a:buFont typeface="+mj-lt"/>
              <a:buAutoNum type="arabicPeriod"/>
            </a:pPr>
            <a:r>
              <a:rPr lang="en-US" sz="1600" dirty="0"/>
              <a:t>Local or state consumer affairs agency or the </a:t>
            </a:r>
            <a:r>
              <a:rPr lang="en-US" sz="1600" dirty="0" smtClean="0"/>
              <a:t/>
            </a:r>
            <a:br>
              <a:rPr lang="en-US" sz="1600" dirty="0" smtClean="0"/>
            </a:br>
            <a:r>
              <a:rPr lang="en-US" sz="1600" dirty="0" smtClean="0"/>
              <a:t>attorney </a:t>
            </a:r>
            <a:r>
              <a:rPr lang="en-US" sz="1600" dirty="0"/>
              <a:t>general’s office in your state</a:t>
            </a:r>
          </a:p>
          <a:p>
            <a:pPr marL="914400" lvl="1" indent="-514350">
              <a:buFont typeface="+mj-lt"/>
              <a:buAutoNum type="arabicPeriod"/>
            </a:pPr>
            <a:r>
              <a:rPr lang="en-US" sz="1600" dirty="0"/>
              <a:t>A lawyer or the Legal Aid Society if the problem is quite serious. </a:t>
            </a:r>
          </a:p>
          <a:p>
            <a:pPr marL="914400" lvl="1" indent="-514350">
              <a:buFont typeface="+mj-lt"/>
              <a:buAutoNum type="arabicPeriod"/>
            </a:pPr>
            <a:r>
              <a:rPr lang="en-US" sz="1600" dirty="0"/>
              <a:t>In larger cities, the small claims court, which is operated for filing small claims only</a:t>
            </a:r>
          </a:p>
          <a:p>
            <a:pPr marL="914400" lvl="1" indent="-514350">
              <a:buFont typeface="+mj-lt"/>
              <a:buAutoNum type="arabicPeriod"/>
            </a:pPr>
            <a:r>
              <a:rPr lang="en-US" sz="1600" dirty="0"/>
              <a:t>A consumer help department</a:t>
            </a:r>
          </a:p>
          <a:p>
            <a:endParaRPr lang="en-US" sz="2400" dirty="0"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 Unethical Practices</a:t>
            </a:r>
            <a:endParaRPr lang="en-US" dirty="0"/>
          </a:p>
        </p:txBody>
      </p:sp>
      <p:sp>
        <p:nvSpPr>
          <p:cNvPr id="3" name="Content Placeholder 2"/>
          <p:cNvSpPr>
            <a:spLocks noGrp="1"/>
          </p:cNvSpPr>
          <p:nvPr>
            <p:ph idx="1"/>
          </p:nvPr>
        </p:nvSpPr>
        <p:spPr/>
        <p:txBody>
          <a:bodyPr/>
          <a:lstStyle/>
          <a:p>
            <a:r>
              <a:rPr lang="en-US" dirty="0" smtClean="0"/>
              <a:t>As a responsible consumer, you should report unethical business practices to prevent other consumers from becoming victims. </a:t>
            </a:r>
            <a:endParaRPr lang="en-US" dirty="0"/>
          </a:p>
        </p:txBody>
      </p:sp>
      <p:pic>
        <p:nvPicPr>
          <p:cNvPr id="5122" name="Picture 2" descr="http://www.newlondon.k12.wi.us/msfiles/library/vide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3048000"/>
            <a:ext cx="6096000" cy="38100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www.growmap.com/wp-content/uploads/2009/12/ftc-logo-300x300.gif">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46830" y="4371975"/>
            <a:ext cx="1162050" cy="1162050"/>
          </a:xfrm>
          <a:prstGeom prst="roundRect">
            <a:avLst>
              <a:gd name="adj" fmla="val 8594"/>
            </a:avLst>
          </a:prstGeom>
          <a:solidFill>
            <a:srgbClr val="FFFFFF">
              <a:shade val="85000"/>
            </a:srgbClr>
          </a:solidFill>
          <a:ln>
            <a:noFill/>
          </a:ln>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economics.mrdonn.org/la_advertising.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4800" y="0"/>
            <a:ext cx="4895460" cy="270459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Be Informed</a:t>
            </a:r>
            <a:endParaRPr lang="en-US" dirty="0"/>
          </a:p>
        </p:txBody>
      </p:sp>
      <p:sp>
        <p:nvSpPr>
          <p:cNvPr id="3" name="Content Placeholder 2"/>
          <p:cNvSpPr>
            <a:spLocks noGrp="1"/>
          </p:cNvSpPr>
          <p:nvPr>
            <p:ph idx="1"/>
          </p:nvPr>
        </p:nvSpPr>
        <p:spPr>
          <a:xfrm>
            <a:off x="457200" y="2209800"/>
            <a:ext cx="8534400" cy="4419600"/>
          </a:xfrm>
        </p:spPr>
        <p:txBody>
          <a:bodyPr/>
          <a:lstStyle/>
          <a:p>
            <a:r>
              <a:rPr lang="en-US" dirty="0" smtClean="0"/>
              <a:t>The most important responsibility </a:t>
            </a:r>
            <a:r>
              <a:rPr lang="en-US" dirty="0" smtClean="0"/>
              <a:t/>
            </a:r>
            <a:br>
              <a:rPr lang="en-US" dirty="0" smtClean="0"/>
            </a:br>
            <a:r>
              <a:rPr lang="en-US" dirty="0" smtClean="0"/>
              <a:t>you </a:t>
            </a:r>
            <a:r>
              <a:rPr lang="en-US" dirty="0" smtClean="0"/>
              <a:t>have as a consumer is to be informed</a:t>
            </a:r>
            <a:r>
              <a:rPr lang="en-US" dirty="0" smtClean="0"/>
              <a:t>.</a:t>
            </a:r>
            <a:br>
              <a:rPr lang="en-US" dirty="0" smtClean="0"/>
            </a:br>
            <a:endParaRPr lang="en-US" dirty="0" smtClean="0"/>
          </a:p>
          <a:p>
            <a:pPr lvl="1"/>
            <a:r>
              <a:rPr lang="en-US" dirty="0"/>
              <a:t>F</a:t>
            </a:r>
            <a:r>
              <a:rPr lang="en-US" dirty="0" smtClean="0"/>
              <a:t>ind </a:t>
            </a:r>
            <a:r>
              <a:rPr lang="en-US" dirty="0" smtClean="0"/>
              <a:t>and use the information available to you</a:t>
            </a:r>
            <a:r>
              <a:rPr lang="en-US" dirty="0" smtClean="0"/>
              <a:t>.</a:t>
            </a:r>
            <a:br>
              <a:rPr lang="en-US" dirty="0" smtClean="0"/>
            </a:br>
            <a:endParaRPr lang="en-US" dirty="0" smtClean="0"/>
          </a:p>
          <a:p>
            <a:pPr lvl="1"/>
            <a:r>
              <a:rPr lang="en-US" dirty="0" smtClean="0"/>
              <a:t>Keep informed about your rights as a </a:t>
            </a:r>
            <a:r>
              <a:rPr lang="en-US" dirty="0" smtClean="0"/>
              <a:t>consumer</a:t>
            </a:r>
            <a:br>
              <a:rPr lang="en-US" dirty="0" smtClean="0"/>
            </a:br>
            <a:endParaRPr lang="en-US" dirty="0" smtClean="0"/>
          </a:p>
          <a:p>
            <a:pPr lvl="1"/>
            <a:r>
              <a:rPr lang="en-US" dirty="0" smtClean="0"/>
              <a:t>Learn about the laws and agencies that </a:t>
            </a:r>
            <a:r>
              <a:rPr lang="en-US" dirty="0" smtClean="0"/>
              <a:t/>
            </a:r>
            <a:br>
              <a:rPr lang="en-US" dirty="0" smtClean="0"/>
            </a:br>
            <a:r>
              <a:rPr lang="en-US" dirty="0" smtClean="0"/>
              <a:t>protect </a:t>
            </a:r>
            <a:r>
              <a:rPr lang="en-US" dirty="0" smtClean="0"/>
              <a:t>your rights and how to report a </a:t>
            </a:r>
            <a:r>
              <a:rPr lang="en-US" dirty="0" smtClean="0"/>
              <a:t/>
            </a:r>
            <a:br>
              <a:rPr lang="en-US" dirty="0" smtClean="0"/>
            </a:br>
            <a:r>
              <a:rPr lang="en-US" dirty="0" smtClean="0"/>
              <a:t>violation </a:t>
            </a:r>
            <a:r>
              <a:rPr lang="en-US" dirty="0" smtClean="0"/>
              <a:t>of your rights</a:t>
            </a:r>
          </a:p>
          <a:p>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 Involved</a:t>
            </a:r>
            <a:endParaRPr lang="en-US" dirty="0"/>
          </a:p>
        </p:txBody>
      </p:sp>
      <p:sp>
        <p:nvSpPr>
          <p:cNvPr id="3" name="Content Placeholder 2"/>
          <p:cNvSpPr>
            <a:spLocks noGrp="1"/>
          </p:cNvSpPr>
          <p:nvPr>
            <p:ph idx="1"/>
          </p:nvPr>
        </p:nvSpPr>
        <p:spPr/>
        <p:txBody>
          <a:bodyPr/>
          <a:lstStyle/>
          <a:p>
            <a:r>
              <a:rPr lang="en-US" dirty="0" smtClean="0"/>
              <a:t>Involvement is an important consumer activity.</a:t>
            </a:r>
            <a:endParaRPr lang="en-US" smtClean="0"/>
          </a:p>
          <a:p>
            <a:endParaRPr lang="en-US" dirty="0" smtClean="0"/>
          </a:p>
          <a:p>
            <a:r>
              <a:rPr lang="en-US" dirty="0" smtClean="0"/>
              <a:t>Only when you become involved as a consumer can agencies do their jobs and legislative bodies pass appropriate laws.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Print Publishers</a:t>
            </a:r>
            <a:endParaRPr lang="en-US" b="1" dirty="0"/>
          </a:p>
        </p:txBody>
      </p:sp>
      <p:sp>
        <p:nvSpPr>
          <p:cNvPr id="3" name="Content Placeholder 2"/>
          <p:cNvSpPr>
            <a:spLocks noGrp="1"/>
          </p:cNvSpPr>
          <p:nvPr>
            <p:ph idx="1"/>
          </p:nvPr>
        </p:nvSpPr>
        <p:spPr/>
        <p:txBody>
          <a:bodyPr/>
          <a:lstStyle/>
          <a:p>
            <a:r>
              <a:rPr lang="en-US" dirty="0" smtClean="0"/>
              <a:t> Non-profit organizations (e.g. Consumers Union Inc.) perform independent tests on consumer goods and publish articles on the quality of the goods. Findings are published in </a:t>
            </a:r>
            <a:r>
              <a:rPr lang="en-US" b="1" dirty="0" smtClean="0"/>
              <a:t>Consumer Reports</a:t>
            </a:r>
            <a:r>
              <a:rPr lang="en-US" dirty="0" smtClean="0"/>
              <a:t>.</a:t>
            </a:r>
          </a:p>
        </p:txBody>
      </p:sp>
      <p:pic>
        <p:nvPicPr>
          <p:cNvPr id="26628" name="Picture 4" descr="http://upload.wikimedia.org/wikipedia/en/9/98/Consumer_Reports_cover.jpg"/>
          <p:cNvPicPr>
            <a:picLocks noChangeAspect="1" noChangeArrowheads="1"/>
          </p:cNvPicPr>
          <p:nvPr/>
        </p:nvPicPr>
        <p:blipFill>
          <a:blip r:embed="rId2" cstate="print"/>
          <a:srcRect/>
          <a:stretch>
            <a:fillRect/>
          </a:stretch>
        </p:blipFill>
        <p:spPr bwMode="auto">
          <a:xfrm>
            <a:off x="5791200" y="4038600"/>
            <a:ext cx="2125828" cy="2819400"/>
          </a:xfrm>
          <a:prstGeom prst="rect">
            <a:avLst/>
          </a:prstGeom>
          <a:noFill/>
        </p:spPr>
      </p:pic>
      <p:pic>
        <p:nvPicPr>
          <p:cNvPr id="26634" name="Picture 10" descr="https://encrypted-tbn2.gstatic.com/images?q=tbn:ANd9GcS2x37EJd25sSDaZfGv5i7-uv5QfDoCk5XKOQOWFtaxNo5_FNg_">
            <a:hlinkClick r:id="rId3"/>
          </p:cNvPr>
          <p:cNvPicPr>
            <a:picLocks noChangeAspect="1" noChangeArrowheads="1"/>
          </p:cNvPicPr>
          <p:nvPr/>
        </p:nvPicPr>
        <p:blipFill>
          <a:blip r:embed="rId4" cstate="print"/>
          <a:srcRect/>
          <a:stretch>
            <a:fillRect/>
          </a:stretch>
        </p:blipFill>
        <p:spPr bwMode="auto">
          <a:xfrm>
            <a:off x="914400" y="3913468"/>
            <a:ext cx="4038600" cy="294453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Broadcast Organizations</a:t>
            </a:r>
            <a:endParaRPr lang="en-US" b="1" dirty="0"/>
          </a:p>
        </p:txBody>
      </p:sp>
      <p:sp>
        <p:nvSpPr>
          <p:cNvPr id="3" name="Content Placeholder 2"/>
          <p:cNvSpPr>
            <a:spLocks noGrp="1"/>
          </p:cNvSpPr>
          <p:nvPr>
            <p:ph idx="1"/>
          </p:nvPr>
        </p:nvSpPr>
        <p:spPr/>
        <p:txBody>
          <a:bodyPr/>
          <a:lstStyle/>
          <a:p>
            <a:r>
              <a:rPr lang="en-US" dirty="0" smtClean="0"/>
              <a:t>Like magazines and newspapers, radio and television also are sources of consumer information. </a:t>
            </a:r>
          </a:p>
          <a:p>
            <a:endParaRPr lang="en-US" dirty="0" smtClean="0"/>
          </a:p>
          <a:p>
            <a:r>
              <a:rPr lang="en-US" dirty="0" smtClean="0"/>
              <a:t>Many broadcast talk shows are designed to help listeners with their consumer problems.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Consumer Information from Government</a:t>
            </a:r>
            <a:endParaRPr lang="en-US" b="1" dirty="0"/>
          </a:p>
        </p:txBody>
      </p:sp>
      <p:sp>
        <p:nvSpPr>
          <p:cNvPr id="3" name="Content Placeholder 2"/>
          <p:cNvSpPr>
            <a:spLocks noGrp="1"/>
          </p:cNvSpPr>
          <p:nvPr>
            <p:ph idx="1"/>
          </p:nvPr>
        </p:nvSpPr>
        <p:spPr>
          <a:xfrm>
            <a:off x="457200" y="1447800"/>
            <a:ext cx="8229600" cy="4530725"/>
          </a:xfrm>
        </p:spPr>
        <p:txBody>
          <a:bodyPr/>
          <a:lstStyle/>
          <a:p>
            <a:r>
              <a:rPr lang="en-US" dirty="0" smtClean="0"/>
              <a:t>Federal state, and local government also help people become informed consumers.</a:t>
            </a:r>
          </a:p>
          <a:p>
            <a:endParaRPr lang="en-US" dirty="0" smtClean="0"/>
          </a:p>
          <a:p>
            <a:r>
              <a:rPr lang="en-US" dirty="0" smtClean="0"/>
              <a:t>Federal Government</a:t>
            </a:r>
          </a:p>
          <a:p>
            <a:pPr lvl="1"/>
            <a:r>
              <a:rPr lang="en-US" dirty="0" smtClean="0"/>
              <a:t>Consumer Information Center – issues catalogs four times a year.</a:t>
            </a:r>
          </a:p>
          <a:p>
            <a:pPr lvl="1"/>
            <a:endParaRPr lang="en-US" dirty="0" smtClean="0"/>
          </a:p>
          <a:p>
            <a:r>
              <a:rPr lang="en-US" dirty="0" smtClean="0"/>
              <a:t>USDA (United States Department of Agriculture) – information on food</a:t>
            </a:r>
          </a:p>
          <a:p>
            <a:pPr lvl="1"/>
            <a:r>
              <a:rPr lang="en-US" dirty="0" smtClean="0"/>
              <a:t>Grades food (quality or size of product)</a:t>
            </a:r>
          </a:p>
          <a:p>
            <a:pPr lvl="1"/>
            <a:r>
              <a:rPr lang="en-US" dirty="0" smtClean="0"/>
              <a:t>USDA shield means product has been inspected and approved.</a:t>
            </a:r>
          </a:p>
          <a:p>
            <a:pPr lvl="1"/>
            <a:endParaRPr lang="en-US" dirty="0" smtClean="0"/>
          </a:p>
        </p:txBody>
      </p:sp>
      <p:pic>
        <p:nvPicPr>
          <p:cNvPr id="24578" name="Picture 2" descr="http://ts1.mm.bing.net/th?id=HN.608032872282588565&amp;w=98&amp;h=108&amp;c=8&amp;pid=3.1&amp;qlt=90&amp;rm=2"/>
          <p:cNvPicPr>
            <a:picLocks noChangeAspect="1" noChangeArrowheads="1"/>
          </p:cNvPicPr>
          <p:nvPr/>
        </p:nvPicPr>
        <p:blipFill>
          <a:blip r:embed="rId2" cstate="print"/>
          <a:srcRect/>
          <a:stretch>
            <a:fillRect/>
          </a:stretch>
        </p:blipFill>
        <p:spPr bwMode="auto">
          <a:xfrm>
            <a:off x="7696200" y="5638800"/>
            <a:ext cx="933450" cy="102870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Consumer Information From Business</a:t>
            </a:r>
            <a:endParaRPr lang="en-US" b="1" dirty="0"/>
          </a:p>
        </p:txBody>
      </p:sp>
      <p:sp>
        <p:nvSpPr>
          <p:cNvPr id="3" name="Content Placeholder 2"/>
          <p:cNvSpPr>
            <a:spLocks noGrp="1"/>
          </p:cNvSpPr>
          <p:nvPr>
            <p:ph idx="1"/>
          </p:nvPr>
        </p:nvSpPr>
        <p:spPr/>
        <p:txBody>
          <a:bodyPr/>
          <a:lstStyle/>
          <a:p>
            <a:r>
              <a:rPr lang="en-US" dirty="0" smtClean="0"/>
              <a:t>Businesses provide information to consumers by:</a:t>
            </a:r>
          </a:p>
          <a:p>
            <a:pPr marL="914400" lvl="1" indent="-514350">
              <a:buFont typeface="+mj-lt"/>
              <a:buAutoNum type="arabicPeriod"/>
            </a:pPr>
            <a:r>
              <a:rPr lang="en-US" dirty="0" smtClean="0"/>
              <a:t>advertising, </a:t>
            </a:r>
          </a:p>
          <a:p>
            <a:pPr marL="914400" lvl="1" indent="-514350">
              <a:buFont typeface="+mj-lt"/>
              <a:buAutoNum type="arabicPeriod"/>
            </a:pPr>
            <a:r>
              <a:rPr lang="en-US" dirty="0" smtClean="0"/>
              <a:t>product labels,</a:t>
            </a:r>
          </a:p>
          <a:p>
            <a:pPr marL="914400" lvl="1" indent="-514350">
              <a:buFont typeface="+mj-lt"/>
              <a:buAutoNum type="arabicPeriod"/>
            </a:pPr>
            <a:r>
              <a:rPr lang="en-US" dirty="0" smtClean="0"/>
              <a:t>Customer service departments, </a:t>
            </a:r>
          </a:p>
          <a:p>
            <a:pPr marL="914400" lvl="1" indent="-514350">
              <a:buFont typeface="+mj-lt"/>
              <a:buAutoNum type="arabicPeriod"/>
            </a:pPr>
            <a:r>
              <a:rPr lang="en-US" dirty="0" smtClean="0"/>
              <a:t>Business specialists</a:t>
            </a:r>
          </a:p>
          <a:p>
            <a:pPr marL="914400" lvl="1" indent="-514350">
              <a:buFont typeface="+mj-lt"/>
              <a:buAutoNum type="arabicPeriod"/>
            </a:pPr>
            <a:r>
              <a:rPr lang="en-US" dirty="0" smtClean="0"/>
              <a:t>Better Business Bureaus</a:t>
            </a:r>
          </a:p>
          <a:p>
            <a:pPr marL="914400" lvl="1" indent="-514350">
              <a:buNone/>
            </a:pPr>
            <a:endParaRPr lang="en-US" dirty="0"/>
          </a:p>
        </p:txBody>
      </p:sp>
      <p:sp>
        <p:nvSpPr>
          <p:cNvPr id="23554" name="AutoShape 2" descr="data:image/jpeg;base64,/9j/4AAQSkZJRgABAQAAAQABAAD/2wCEAAkGBhIQERUUEhQTFBUVGRQYFxYYFxcVGhgYFxEXFBYYGxoYJygeFxojGRgWHy8gIycpLCwsFx4xNTAqNSYrLCkBCQoKDgwOGg8PGS0kHyUtNSw0MSwyKiosLCouLC0pLCwsLSwxLCwsKSwsLCwsKSksLCwsKSwsLCwsLCwsLCksLP/AABEIAIoBbQMBIgACEQEDEQH/xAAcAAEAAwEBAQEBAAAAAAAAAAAABQYHBAMIAgH/xABMEAACAQICBgQICQkIAQUAAAABAgMAEQQhBQYHEhMxQVFhkRYiUlRxgZPRFBcjMjVzobLCQnJ0g5KUscPiU2KCorO0wdIzFSQlNkT/xAAaAQACAwEBAAAAAAAAAAAAAAAAAwECBQQG/8QAMREAAgIBAgQFAgYCAwEAAAAAAAECAxESUQQhMTITFEFhcTOhImKBkbHBI/A0QtEF/9oADAMBAAIRAxEAPwDbMTiUjRndgqqCWYmwAHMk1UE09jtIk/AVXD4e9vhMq3Z7G144z0drfYcqacQ6Sx4wdz8Hw4WXEgZb7tnFEbdFvG7+kCrlHGFACgAAAAAWAAyAA6BTOUV7iedjaTwl9yqDUJ3zm0hj3b+7KIl9SgG1Pi7Tz3SP7z/TVtpUeJLcnwYbFS+LtPPdI/vP9NPi7Tz3SP7z/TVtpR4ktw8GGxUvi7Tz3SP7z/TT4u0890j+8/01baitZtYY8Bh2mkztkq9LuR4qj/k9ABNSpzbwiHVXFZaIf4u0890j+8/00+LtPPdI/vP9NWDQuLeXDxSSBQ7ojMFvYFlDZXz6a7aHOS9QVUGs4Kl8Xaee6R/ef6afF2nnukf3n+mrbSo8SW5Pgw2Kl8Xaee6R/ef6afF2nnukf3n+mrbSjxJbh4MNipfF2nnukf3n+mq3r9q+2AwomixeOLb6LZ8QxFiGJ5AZ5ddajVF2x/R4+tj+69MrnJzSYm+qMa5NL0Mj8I8X5ziPbSe+nhHi/OcR7aT31HUrS0rYw9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uvAa8Y+E3TEzHsdjIO571B0ocYv0JVkl0bNm1M2qpimWHFBYpWsFcfMc9Az+Yx6MyD2ZCtBr5YreNmWsrYzB2kN5YTuMTzYWujHtIyPWVJrhvpUfxRNXhOJc3on1P1qIu9LpGQ/OOMlS/92MAKPVc1baqeoPPH/p2I/DVspFncdlPYv99RSlKWNFKUoA/E0qopZiAqgkk5AAC5JPQLVgGvetzaQxF1uIY7iJezpcjra3qAArS9r2k2iwG4ptxnVD+aAXbv3QPQTWH13cNWsamZPHWvPho0TUTagcMqYfFXaJbKkgzZB0Bh+Uo7Mx29GvYXFJKivGyujC6spuCOwivl2p7VXXTEaPe8Z3oybtExO63aPJbtHrvVreHUucepTh+McPwz6H0TSoTVjW7D6Qj3omswtvxtkyenrHaMv4VN1wNNPDNeMlJZQpSlQWFUXbH9Hj62P7r1eqou2P6PH1sf3XplXehHEfSl8GJUpStc86KUpQApSlAClKUAKUpQApSlAClKUAKUpQApSlAClKUAKUpQApSlAClKUAKUpQAq7bNNIPF8I3Da/Bv6uJ76pNW3UDnN+q/mUq3tY6h4sRp2oPPH/p2I/DVsqp6g88f+nYj8NWys2zuN6nsQpSlLGilKUAUra3otpsAWUXMLrIfzbFG7g1/QprDa+ndJ42KGJnnZVjAsxb5tmO7Y9d729dZHrrsveHenwYMkJ8YxjNkBz8Xy0+0Dr5128PYktLMvjaHJ64/qZ9SlK7jKO/QWmpMHOk0ZzQ5joZfylPYR/wAHor6TwmJWWNHXNXVWX0MAR9hr5dr6R1ThZMDhlbmIYgez5MZVxcUlyZqf/Pk8uPoS1KUrhNUVRdsf0ePrY/uvV6qi7Y/o8fWx/demVd6EcR9KXwYlSlK1zzopStM1A2bwYvC8fEh7ux4YVt3xF8W567sG9QFUnNQWWNqqlbLTEzOlS2tegzgsXLDnuqboT0o3jIe02yPaDXbqbqTLpJzunciS2/IRexPJVH5Tfw6ei5rSjq9CFXJy0JcyuUrY22d6HgtHNN8of7TEKjH0KLfwqt6+bOYcFDx4JvEuo4chBYluW4wHjddiOQJvS43xbwOnwk4pvlyKBStB1M2VnFRrPiXaONhdEW2+y9DEnJVPRkSRnl02OPZ7oaU8OOUGTqTEKz/s5j7KJXxTwEOEsks9PkxulXbFagxwaTgwry8SOY38U7sirusQGGYBuMj02OQq3YrZjoqIgSzPGTmA86KSOsXFDvisBHhbJZ9jG6VrWN2Q4SaItg523s7EsssZI6CVFx6bm3VVe2f6kRYyXExYoSK0G6LKwWzbzqwORv8ANqVdFpvYh8LYpKO5RqVr0uz3QyMVbE7rA2IOIjBBHMEHkar+uuq2jcNhTJhZxJLvKN3jJJkTmd1c6hXRbxzJlws4pttfuUGlbLLsr0ZGgeWSRAbZtKqi5F7XI9Nc8mybAToThcS+8OkOky37Qtj9tR5iBZ8FZ7GRUqS1i1emwMximAva6sM1dehlPV9oq7657P8ACYPDRSxmW7yRK284I3XBLdAty50x2RWPcTGmbz7GbUrYYtm2iHYKs7MxyAE8ZJ9AAzr1xWy7RcRAkldCeW9Mi39FxnS/MQ9x3krPYxmladozZ/gZ8dNCru8UcUTqyyK3jMzBrsBY8hlUjNs70MjFXxG6wyKtiIwQeogi4qXfFELhJtZ5GQUrQdcdVNGYfCPJhpxJKCll46PkXAbxVzOV6sEGy7RwgSWV5EDKhJaVVW7KDzI6zQ74pZIXCzbaWDHqVrzbKNHzqfg2JfeHSHjmUekCx+0Vm+surM2Am4cwGeaOPmuvWP8Akcx3E2hbGbwilnDzrWX0ImrbqBzm/VfzKqVW3UDnN+q/mVNnayKO9Gnag88f+nYj8NWyqnqDzx/6diPw1bKzLO43qexClKUsaKUrj0yWGHm3L7/Dk3bc97hm322oRDeEY1tN1z+GTcGI/IRE5j8txcFvQMwPWemrlqTtQixIWHE2imyAbkkh5D8xj1HI9B6KxYV/a1HTFx0mDHipxm57m3657MYsZvSwbsU5zPQkh/vAfNb+8PWDWM6R0dJh5WimUo6GxU94PUQRmCOdXvZ5tGkikTDYli8TEIjsfGjJyUE9KXsM+XoFqkdquhTisbhI4QDNIrqexAwKs3UovIfUaXXKVctEug+6Nd0PEh12Kps91QOPxALD5CIhpD5XSIx2np6hfsrfQKjNXdAx4HDpDHyXNm6WY/OY9p+wWHRUnXLdZrl7Hfw1PhQx6ilKUk6RVF2x/R4+tj+69XqqLtj+jx9bH916ZV3oRxH0pfBiVKUrXPOnXojRrYmeOFPnSMFHZc5n0AXPqrXde9Zf/S0wkEGW6yMyj+xisu6fzvwmoLYzoHekkxTDJBw4/wA5hdz6lsP8ZqVxW2mBXZVgkcKzAMGUBgDYMB0A8647G5TwlnBpUJV1ZlLDl/R4bXtELPBDjYswoVWI6Y5M429AY2/x1Latv8C0FxYwN8QyS+l2uQT128Ueha69Baxwabw2Ii3GTLcZSQTZ1O64t2g+tai9nmlEaGTRmKsJYTLHunLiRkneA67XOXk2PXZLzo0v0f2OlKPia4vuXX3McnmZ2LOSzMSWYm5JPMk9JqQ0UzYibDYeR2MfERFUkkKJJFD7o6L9lXLSGxfEiQ8CWJoyci5ZWA6mAUgntHPqFeWsuz1dG4aPEDEDjo6kg+KGO8CojHO6kXz5i5ytauvxYPkmZ3l7Y5clyXUs22HSjwYSOKMlVlYq1svERb7nYCSPULVjSMQQQSCMwRkQegjqrc8TFh9P4AbrbjghusxSgWKsOlTcjtFiKpuF2L4svaSWBUvmylmNuxSBn6TSqZxhHTLkzo4mqdk1KHNMg9SMU8ulcO8jM7tJcsxuSeGwzJq9bT9TsVjp4nw8YdVjKkl0XPfJ/KI6KhYtVo9H6awscUokVm3t0kF0+TbJ7ZZ8wfsyuZvabrlisDPCuHdVVkLMCitch7dOfLqqJNuyLhsTCKjTJW7+h07MtUcRo8TPiSqBwtkDBrbu8SzEZDI259deOzvHJPpDSUkeaO0ZU9Y3pAD67X9dSGOYab0WTA7I5GahiBxFHjRPbmpv09atVc2KxFZcWrAqyiIEHIghpAQe0GlvnGUn1HLEZ1wj29c/oSOmNkC4jESzHEsvFdn3eGDbeN7X3s6pGveo40YIrSmXi8TmgS25udpvfe+yrLp7Zhj58TNKksISSR2UGSQEBmuLgLYVW9ZdnmLwcBmmkiZVIFld2N2NhYMoH206uXNfj/Q57ocnivHvkvm1z6Nj+ti/03rJNC6XkwkyTREhlI5flC+anrBGVq3HXbVqXSGDSKJkVg0b3ckCwRgeQOeYqq6ubHWjmWTFSRsqENw03jvEG4DFgLLfmAM+yqVWQjDEhnEU2TtTiv1JHbNg1fBRykeMkgAPTZ0beHeFP+Gv3ta+jI/rIf8ATeq3tb1vjxBXDQsGSMlpGGYL7pUKD02Ba56z2VZNrX0ZH9ZD/pvVYprRncvOSl4uNkZpqIP/AJHC/Wr/AANW3bcPlsN+ZJ99aqWon0jhfrV/gatu23/zYb8yT760+X1o/By1/wDGl8/+H82I/wDnxH1cf3zU5p3ZGuKxEs5xDLxGLbvDBtkBa+9nyqD2Jf8AnxH1cf3zXXrJszx2Ixc0scsQSRyygySAgWHMBSBSpvFr54H1pOiOY6uZWNe9RBoxYiJTLxC4zQJbdAPWb86ve0P6FT0Yb8NUbWPZzjMJh3nmkiZE3bgO7HxmCCwZQOZHTWmaw6vyY7RkcMRRWKwG7kgWUKTyBP2VM5L8LbzzIrg/8iUcZXQw7Rmk5MNKssTFXQ3BHT1g9YPIitg2r4ZZtGrKRZkaJl6xxPFZf8w/ZFQugtjLrKrYqWMopBKR7xL2PIlgN0ddgfVzrz2t63RyhcJCwYK29KwzG8AQqA9NrknqIA67WlJTsjp9CkISqpl4nr0RmdW3UDnN+q/mVUqtuoHOb9V/Mp9nazko70adqDzx/wCnYj8NWyqnqDzx/wCnYj8NWysyzuN6nsQpSlLGilKUAY1r7szkgd58KpeEksyAeNHfM2H5SejMegXrPa+p6z3aBs4hljkxMNoZEVncckk3QWa4/Jaw5jI9PXXbVxH/AFkZfEcH1lX+xjsMZZgFuWJAAHO5Nh9tfS8Oio1lM+6OMyLGz5nxVN7C+QFzfLnl1Vl+ybUziMMZMPEQ/Ig/lMMi/oU5Dt9Fa7VeJnl4XoM4GpxjqfqKUpXIaApSlACqLtj+jx9bH916vVUXbH9Hj62P7r0yrvQjiPpS+DEqUpWuedJTB60YuGLgxzOkfjeILAeNfe6L53NRdfpIieQJ9AJr9fBn8lu41CSRZtvqdOi9NT4Vi0EjRswsStsxe9s+2vPGaSlmlMsjs0hIJfkbgAA3FswAM+yuav1wmtext12Nu+jCzkNTxgsEG0PSKLujEyW/vBHP7TAn7ah9I6UmxD780jyN1sSbDqHUOwVy1+mhYZlSB2gioUYroiXOUlhtnvgNJS4d9+GR4261JU26jbmOw1NTbRNIuu6cTJbsCKf2lAP21AQYdnNkVmPUoLHuFJ8M8Zs6sh6mBU9xqHGLfNEqc4rk3g9MPpGWOUSo7CQEsHvdrnmbnmczXrpXTU+KYNPI0hUWBa2Qve2XbXIkRPIE+gE0WIk2AJI6LGrYWclcvGDu0VrBicLvcCV49628FIzty5+mvbD614uOSSVJ3V5d3iMN27bosL5VFMpGRyr+pGTyBPoBNRpWxKnJckye8P8ASPnUv+X3Vy6R1sxmIjMc08kiGxKm1rg3HIddRYiYmwBJHRY1+vgz+S37JqNMV6Euyb9WTY1+0gP/ANUv+X3Vy4/WzGTruy4iZlPNd4gH0hbA+uo1oGGZVgO0EUhgZzZFZj1KCx7hnRpivQHZN8ss/FSmkdZ8XiIxHNM8iAghTa1wLA5DtNcE+FeM2dGQ9TKVP215VbCfMrlrkeuExbwuskbFXU3VhzB666dK6cxGKKmeVpCoIUtbIHM8vQK8ZNHSqu80cgXyijAd5Fq56jCfMMySwd2itOT4UsYJGjLABitswDcc6kvD/SPnUv8Al91V+lDjF9USrJJYTJfSGt2MxEZjmnkdGtdTaxsQw5DrAPqr2j170goCriZQAAAPFyAFgOVQVKjRHYnxJ5zlkvjdbsbMpWTEzMp5jeKg+kLa/rqIpSrJJdCrk5dWKtuoHOb9V/MqpVbdQOc36r+ZVLO1jKO9Gnag88f+nYj8NWyqnqDzx/6diPw1bKzLO43qexClKUsaKzbTe2D4PiJYkw4kWNym/wAQrcrk2W6em459FaTUK+pWAJJOFgJNyTuDMnMmmQcV3LIm2Nkl+B4KF8eDeaL7Y/8ASvzJtsLAhsGhBBBBlJBB5gjczFdu1HU3DxYMTYeGOIxuu/uKFujeJnbnZiv21kd67a66prKRmXXX1S0uX8GmwbaeGoRMGiqoAVRLYAAWAACZCvT48G80X2x/6Vl161HZNqlBPBLNiIklDOEQOoawQXYi/WWA/wANFldcFqaIpuvslpUv4PfA7ad+VFfDBFZlVm4pO6CwBa26L2vetQqD8B9H+aYf2a1NgWriscH2rBqVRsjnW8n9pSlLHCqLtj+jx9bH916vVUXbH9Hj62P7r0yrvQjiPpS+DEqUpWuedNV2H8sX6YP4S10Y/bIsM0kZwpPDd03uKM91yt7bvZyvXPsP5Yv0wfwlrqx+vOh45pFfCXdXcM3weE3ZXIY3JucwTeuCSTsllZNauTjRHEtPX+T12jaPw+K0aMaECSbsLoxAVisjKNxrc8m9RGXTX70n/wDXF/R4PvR1/dcMMNL6OE+FmYJGGfhEAByl94MOYYAG2ZHfev5jRv6uDdz/APbRH9koW7rHuqq6RXv+wyS/FJr1j+5i5radrQvo2P6yH/TesXteto2u5aNjB58WIW9Eb3rot74HFw/0rPg79ITxaCwCmGDiWKqxHi3YqSZJGscrj7QMqr821fB4rDyLicN426d2NrSI7cgN6wKG+d7ZAZG9q8NWtsASNYsZGzboC8RLEsALDeU2ztzIOfVU9/6DonTEbNAEVxzeNeE6E8iy2G908wb2NjSNOn6ifydmt2L/AAyXToyG2IcsX6YP5tf3Z79M6Q9M/wDuxXvsgwLQS4+Jrb0bxIbcrqZluOzKvDZ79M4/0z/7sVM+s/hFK1iNS93/AGde1XUnjIcXCvyiD5VR+WgHzu1lHePQKj9h/PF+iD+MtS2E12+D6WxGFmb5KR04bHkjmFPF7FY9x9Jqe1e1TXBYnEyRWEU4jITyGUyb4H93xgR1ZjoFVcmq9Ev0GKuMrlZD0bTKlqL9N6Q/X/7lakNY9qy4PEyQHDs/DKje4gW90VuW6bc64NRfpvSH6/8A3K1J6w63aKgxMkeIw4eVSN9uBG9yUUjxjmciKlpOfNZ5FYyaq5SxzZVNadqq43CyQDDsm/u+NxA1t2RX5bov823rq53j0Jo1Xih4rWj3yuRZmGbu1iQoPdcCs/171iwGKijXBwiNlcljwkjuu6Ra688+ipfVXa4IYkhxcbOEAUSJYkqBYbym18ha4OfVV5VvStK5Z6CoXJWPXLnjkzuXa3hMTDIuKwxvukqhtKjkDJb2BUk9Nsuuvxse0FE6y4pkUuJCkY5iMBQ5K3ub+MBc52HPM1MponRGmUYwqgcc2ReFIpPIkWG908wRVE0DrRNoTEzwMoljDkOt93Ncg6nO11tkeeXVUJJxcYLD2LOTjOM7Gmt0WhdtCLKUlwsiKCQfHBcWNvGQgZ9l++qFrvpbD4nFs+FjWOOwFwu7xDzLlejq5dFzzrTsLrbonSjLHKi8RrKqzRgEk8gsguAb5Dxgaoe0nUxNHyo0JPCl3rKTcoy2uL8yLMLXz51arSpYxhlOI1yrzqUl9ynUpSuwzRSlKAFKUoAVbdQOc36r+ZVSq26gc5v1X8yl2drHUd6NO1B54/8ATsR+GrZVT1B54/8ATsR+GrZWZZ3G9T2IVAa165w6N4fGWRuJv23Aptu7t77xHlCp+st24csL6Z/4RUVRUppMrxE3Ctyj1JL46cF/ZYn9mP8A71IaI2p4HEOE3niZrAcRQoJPRvKSB67VX9S9TNG4jBQyTqpkYPvfLMvKVlGQYAZAVTdf9EYTDYkJhH3kKguN7fCNcjd3vRY2NyPXXSq65ScVk43dfCKm2mjaNbNPw4KDiYhGkjZghUKrXJBIuGIFvFql/GXonzNvYwf9qbQRINCYXi34l8PvX534D3v29dR+znVXAYrCs+KALiVlF5WTxQiEZAjpJzqsIRUNUt/QtZZZKzRHHTPMmsBr/oeVgrQLFf8AKkgj3fWU3rek5Vb9JaUgwOFaYL8kgB3YguYdwAVGS82vzrINpGgMFhHiGEcbzb2/GH4m6BbdNzcre5yJ6Kszhxqz8pe+4tr+R8LG56t21uy1Eq4tRazhsIXTTnGWMpZyju+OnBf2WJ/Zj/717YXbFgHYBhPGD+UyAgencYn7KpuzLVzB4tZ/hYB3DHuXkaPmH3uRF+Qr22j6saPwsSNhWAlLAGMScS67pJaxJK2IGd7Z1Z116tGGUV1/h+JlYNhwuKSVFeNg6MLqwNwQekGvWqLsdD/ADvX3TLJw7+TZb27N/f8AXer1XJOOmTRoVT1wUtxVF2x/R4+tj+69XqqLtj+jx9bH916tV3opxH0pfBiVKUrXPOmjbI9P4fCjE8eVIt4w7u8bXsJL29Fx31M4nR2r0js7SxlnZmY8eQXLEscges1kFL0iVOZOSbR1w4nTBQcU8bmt6e18wGFwbYbAWYsrou6G3U377zFmzY5k9NzzqO2dbQIIYPgmLyQbwRyN5d1iSUcZ5XJz5WNja2ea0o8COnAebnqUl8Y9DZ8Po/QGHcTrJh7qd5RxjIARmCI7nMdGWXRVO2ha8pj5Y0jVjh4mvn4hkJyJ61G7cDK/jE26KpN6URpSeW8kT4lyjpikl7GvxaW0HpGKNJVSFkUKqveJkA5KJBky9l/VXThtNaI0RE5w8iyO9rqj8VnIvujeF1QZnq59NYvSq+AumXguuLa56Vnc03ZlrXCkmMlxUscTTuj+MbXJMrNbsG8Psrx1J0/h4dKY2WSVEjkM245Ng18SGFvSM6zilXdKefcouJklFY6E9r3jY5tITyRMHRmXdYZg/JIDb1gitD1B2lRNBwsZKqSR2AdzbiLyGfljkevI9dY9SiVSlFRZWHEShNzXqaTqfrBhotLY2aSZFjk4245Ng18QrCx6bjOp3SkWgMTK0sssTO9ix40i3soUZA2GQFYzS9VdOXlNovHisR0uKfPPM0jWbRug0wsjYZ42mAXcAmkJPjrewJI+bfoqVwemdCY+COKZEgMahVVyYyg6llWwYXucznzIvWRUqfByurBcTh5UVjbBtGC0nobRCO0Equ7DMI/GdrZhRbJRfrtUBqnrrgGOIGNiCtiXZncjiIVJuqEWuoXoyPXcVm1KjwFzy2D4uWVhJJehseG0RoCGRZ1mhuhDKvHLAEG4O5ck2PQapu0nXFNITIsN+FEG3WIsXZiN5rHMCygC+fOqdSrRqw9TeSLOIco6Ukl7ClKU45RSlKAFKUoAVbdQOc36r+ZVSq26gc5v1X8yl2drHUd6NO1B+dj/ANOxH4atlU3RsnwPSs8LZJjQs0R6OIo3ZU9J+d3ddXKsyzrk3ae3GwrLduHLC+mf+EValWabZ8FJKMLw43exmvuqzWuIrXsMumrUfUQvi1mmX++pWdXtlcuNw8c6zRKJN6ylWJG65To9Fc2sGp2J0O0U5aKQb/isF3gHALAMji3IEg58ug2r96K1l0thYlhiSVUS+6Dhy3NixzK3OZNfjHppfSjKskc77p8UGPhIpPSTZVv2k125nq5tYM1qvQlGL1f2WPXPWL4foWKYgK3HVXA5BlSQG3Ycj66rmqezmTSMJmSWNAHKWZSTcKrXy/Oqza06pyYTQ0UCgyScZXfcVm8Zle9rC9hkL9nbVX0HpvSmCjMcEcqoWLEHDlsyADmV6gKpDseh+pexf5E7U3y9Nz11l2cYjR0QnLxSIrLew5EmwurizC9h6+Vqss+tbY/QWJMgUSRcJG3RYEcWMqwHRcXFuyqzpLHaY0iBFJHO63B3RDw1v0FiAB3m1WjwNlwWhMSjAtNMY2ZEu9rSxgKLfOIFySOs9V6JdFrazkmC5y8NNRw+vwU3U/UaTSQkKSInDKA7wJvvBuVvzaktPbKMRhIHm4kUixjeYAMpsOZF8jbnzqN0BpDSWBDjDxSrv7u9eAtfdvb5y5czXbpDTumcahhdJ2VuarAUuOokLe3rtV256uTWBUVVow4vUXLZxr0ZcO8cyjegCbnDULvqzbiKFFlDb1lysDvDlnU5DrmGkMYELOCwMSSs0vifPCgoFdlsbqrdBsT01zUfUWfBwtNIvyxaJhECCdyNiWUnlvkE2F7AqtyLm3VgdHiPEJKJHmImxUgw1pAVaUsY2VSBw3AYqxk8Xxibjp5ZKDk8HdXK1QipF9gmV1VlN1YBlI6QRcHuqkbY/o8fWx/derfonCGGCONiCVUA25XtnbsvyqobYvo8fWx/del1fUXyPv8AoyzsYlSlK1jzwpSlAClKUAKUpQApSlAClKUAKUpQApSlAClKUAKUpQApSlAClKUAKUpQApSlACrds/Gc/wCq/mVUa13Y7oG2HlmkXKVlVL+THvAt+0zD/DSbpaYHTwsHOxJFz1m1cTHRbhJR0IeKVfnRuOTD/kf8gEQmC10fCEQ6UQxOMlxCgmGXtuB4jdYt+zyq5V5zQK4KuoZTzVgCD6QedZqlyw+huShz1ReH/J44XSkMovHLG461dW/ga9+MvlDvFYdr1o2KPEMEjjQX5KiqPsFVrgr5I7hXQuHTWcnFLjXF4cT6W4y+UO8U4y+UO8V808FfJHcKcFfJHcKnyvuV8/8Al+59LcZfKHeKcZfKHeK+aeCvkjuFOCvkjuFHlfcPP/l+59LcZfKHeKcZfKHeK+aeCvkjuFOCvkjuFHlfcPP/AJfufS3GXyh3inGXyh3ivmngr5I7hTgr5I7hR5X3Dz/5fufS3GXyh3inGXyh3ivmngr5I7hTgr5I7hR5X3Dz/wCX7n0txl8od4qjbYZAdHixB+Vj6f7r1kXBXyR3Cv4YV6h3Crw4fTJPJSzjNcXHT1OKldnDHUO6nDHUO6uvJm4OOldnDHUO6nDHUO6jIYOOldnDHUO6nDHUO6jIYOOldnDHUO6nDHUO6jIYOOldnDHUO6nDHUO6jIYOOldnDHUO6nDHUO6jIYOOldnDHUO6nDHUO6jIYOOldnDHUO6nDHUO6jIYOOldnDHUO6nDHUO6jIYOOldnDHUO6nDHUO6jIYOOldnDHUO6nDHUO6jIYOOldnDHUO6nDHUO6jIYOOldnDHUO6nDHUO6jIYOOldnDHUO6tH2W6KgkJZ4omIAILIrEHrBIyqk56FkbVV4ktOStambPJ8cyu4aLD8y5Fi46owed/K5Dt5VueEwiRIscahUQBVUcgALAV6iv7WbZa7HzNuiiNK5dT//2Q==">
            <a:hlinkClick r:id="rId2"/>
          </p:cNvPr>
          <p:cNvSpPr>
            <a:spLocks noChangeAspect="1" noChangeArrowheads="1"/>
          </p:cNvSpPr>
          <p:nvPr/>
        </p:nvSpPr>
        <p:spPr bwMode="auto">
          <a:xfrm>
            <a:off x="120650" y="-1303338"/>
            <a:ext cx="7153275" cy="27146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3556" name="AutoShape 4" descr="data:image/jpeg;base64,/9j/4AAQSkZJRgABAQAAAQABAAD/2wCEAAkGBhIQERUUEhQTFBUVGRQYFxYYFxcVGhgYFxEXFBYYGxoYJygeFxojGRgWHy8gIycpLCwsFx4xNTAqNSYrLCkBCQoKDgwOGg8PGS0kHyUtNSw0MSwyKiosLCouLC0pLCwsLSwxLCwsKSwsLCwsKSksLCwsKSwsLCwsLCwsLCksLP/AABEIAIoBbQMBIgACEQEDEQH/xAAcAAEAAwEBAQEBAAAAAAAAAAAABQYHBAMIAgH/xABMEAACAQICBgQICQkIAQUAAAABAgMAEQQhBQYHEhMxQVFhkRYiUlRxgZPRFBcjMjVzobLCQnJ0g5KUscPiU2KCorO0wdIzFSQlNkT/xAAaAQACAwEBAAAAAAAAAAAAAAAAAwECBQQG/8QAMREAAgIBAgQFAgYCAwEAAAAAAAECAxESUQQhMTITFEFhcTOhImKBkbHBI/A0QtEF/9oADAMBAAIRAxEAPwDbMTiUjRndgqqCWYmwAHMk1UE09jtIk/AVXD4e9vhMq3Z7G144z0drfYcqacQ6Sx4wdz8Hw4WXEgZb7tnFEbdFvG7+kCrlHGFACgAAAAAWAAyAA6BTOUV7iedjaTwl9yqDUJ3zm0hj3b+7KIl9SgG1Pi7Tz3SP7z/TVtpUeJLcnwYbFS+LtPPdI/vP9NPi7Tz3SP7z/TVtpR4ktw8GGxUvi7Tz3SP7z/TT4u0890j+8/01baitZtYY8Bh2mkztkq9LuR4qj/k9ABNSpzbwiHVXFZaIf4u0890j+8/00+LtPPdI/vP9NWDQuLeXDxSSBQ7ojMFvYFlDZXz6a7aHOS9QVUGs4Kl8Xaee6R/ef6afF2nnukf3n+mrbSo8SW5Pgw2Kl8Xaee6R/ef6afF2nnukf3n+mrbSjxJbh4MNipfF2nnukf3n+mq3r9q+2AwomixeOLb6LZ8QxFiGJ5AZ5ddajVF2x/R4+tj+69MrnJzSYm+qMa5NL0Mj8I8X5ziPbSe+nhHi/OcR7aT31HUrS0rYw9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uvAa8Y+E3TEzHsdjIO571B0ocYv0JVkl0bNm1M2qpimWHFBYpWsFcfMc9Az+Yx6MyD2ZCtBr5YreNmWsrYzB2kN5YTuMTzYWujHtIyPWVJrhvpUfxRNXhOJc3on1P1qIu9LpGQ/OOMlS/92MAKPVc1baqeoPPH/p2I/DVspFncdlPYv99RSlKWNFKUoA/E0qopZiAqgkk5AAC5JPQLVgGvetzaQxF1uIY7iJezpcjra3qAArS9r2k2iwG4ptxnVD+aAXbv3QPQTWH13cNWsamZPHWvPho0TUTagcMqYfFXaJbKkgzZB0Bh+Uo7Mx29GvYXFJKivGyujC6spuCOwivl2p7VXXTEaPe8Z3oybtExO63aPJbtHrvVreHUucepTh+McPwz6H0TSoTVjW7D6Qj3omswtvxtkyenrHaMv4VN1wNNPDNeMlJZQpSlQWFUXbH9Hj62P7r1eqou2P6PH1sf3XplXehHEfSl8GJUpStc86KUpQApSlAClKUAKUpQApSlAClKUAKUpQApSlAClKUAKUpQApSlAClKUAKUpQAq7bNNIPF8I3Da/Bv6uJ76pNW3UDnN+q/mUq3tY6h4sRp2oPPH/p2I/DVsqp6g88f+nYj8NWys2zuN6nsQpSlLGilKUAUra3otpsAWUXMLrIfzbFG7g1/QprDa+ndJ42KGJnnZVjAsxb5tmO7Y9d729dZHrrsveHenwYMkJ8YxjNkBz8Xy0+0Dr5128PYktLMvjaHJ64/qZ9SlK7jKO/QWmpMHOk0ZzQ5joZfylPYR/wAHor6TwmJWWNHXNXVWX0MAR9hr5dr6R1ThZMDhlbmIYgez5MZVxcUlyZqf/Pk8uPoS1KUrhNUVRdsf0ePrY/uvV6qi7Y/o8fWx/demVd6EcR9KXwYlSlK1zzopStM1A2bwYvC8fEh7ux4YVt3xF8W567sG9QFUnNQWWNqqlbLTEzOlS2tegzgsXLDnuqboT0o3jIe02yPaDXbqbqTLpJzunciS2/IRexPJVH5Tfw6ei5rSjq9CFXJy0JcyuUrY22d6HgtHNN8of7TEKjH0KLfwqt6+bOYcFDx4JvEuo4chBYluW4wHjddiOQJvS43xbwOnwk4pvlyKBStB1M2VnFRrPiXaONhdEW2+y9DEnJVPRkSRnl02OPZ7oaU8OOUGTqTEKz/s5j7KJXxTwEOEsks9PkxulXbFagxwaTgwry8SOY38U7sirusQGGYBuMj02OQq3YrZjoqIgSzPGTmA86KSOsXFDvisBHhbJZ9jG6VrWN2Q4SaItg523s7EsssZI6CVFx6bm3VVe2f6kRYyXExYoSK0G6LKwWzbzqwORv8ANqVdFpvYh8LYpKO5RqVr0uz3QyMVbE7rA2IOIjBBHMEHkar+uuq2jcNhTJhZxJLvKN3jJJkTmd1c6hXRbxzJlws4pttfuUGlbLLsr0ZGgeWSRAbZtKqi5F7XI9Nc8mybAToThcS+8OkOky37Qtj9tR5iBZ8FZ7GRUqS1i1emwMximAva6sM1dehlPV9oq7657P8ACYPDRSxmW7yRK284I3XBLdAty50x2RWPcTGmbz7GbUrYYtm2iHYKs7MxyAE8ZJ9AAzr1xWy7RcRAkldCeW9Mi39FxnS/MQ9x3krPYxmladozZ/gZ8dNCru8UcUTqyyK3jMzBrsBY8hlUjNs70MjFXxG6wyKtiIwQeogi4qXfFELhJtZ5GQUrQdcdVNGYfCPJhpxJKCll46PkXAbxVzOV6sEGy7RwgSWV5EDKhJaVVW7KDzI6zQ74pZIXCzbaWDHqVrzbKNHzqfg2JfeHSHjmUekCx+0Vm+surM2Am4cwGeaOPmuvWP8Akcx3E2hbGbwilnDzrWX0ImrbqBzm/VfzKqVW3UDnN+q/mVNnayKO9Gnag88f+nYj8NWyqnqDzx/6diPw1bKzLO43qexClKUsaKUrj0yWGHm3L7/Dk3bc97hm322oRDeEY1tN1z+GTcGI/IRE5j8txcFvQMwPWemrlqTtQixIWHE2imyAbkkh5D8xj1HI9B6KxYV/a1HTFx0mDHipxm57m3657MYsZvSwbsU5zPQkh/vAfNb+8PWDWM6R0dJh5WimUo6GxU94PUQRmCOdXvZ5tGkikTDYli8TEIjsfGjJyUE9KXsM+XoFqkdquhTisbhI4QDNIrqexAwKs3UovIfUaXXKVctEug+6Nd0PEh12Kps91QOPxALD5CIhpD5XSIx2np6hfsrfQKjNXdAx4HDpDHyXNm6WY/OY9p+wWHRUnXLdZrl7Hfw1PhQx6ilKUk6RVF2x/R4+tj+69XqqLtj+jx9bH916ZV3oRxH0pfBiVKUrXPOnXojRrYmeOFPnSMFHZc5n0AXPqrXde9Zf/S0wkEGW6yMyj+xisu6fzvwmoLYzoHekkxTDJBw4/wA5hdz6lsP8ZqVxW2mBXZVgkcKzAMGUBgDYMB0A8647G5TwlnBpUJV1ZlLDl/R4bXtELPBDjYswoVWI6Y5M429AY2/x1Latv8C0FxYwN8QyS+l2uQT128Ueha69Baxwabw2Ii3GTLcZSQTZ1O64t2g+tai9nmlEaGTRmKsJYTLHunLiRkneA67XOXk2PXZLzo0v0f2OlKPia4vuXX3McnmZ2LOSzMSWYm5JPMk9JqQ0UzYibDYeR2MfERFUkkKJJFD7o6L9lXLSGxfEiQ8CWJoyci5ZWA6mAUgntHPqFeWsuz1dG4aPEDEDjo6kg+KGO8CojHO6kXz5i5ytauvxYPkmZ3l7Y5clyXUs22HSjwYSOKMlVlYq1svERb7nYCSPULVjSMQQQSCMwRkQegjqrc8TFh9P4AbrbjghusxSgWKsOlTcjtFiKpuF2L4svaSWBUvmylmNuxSBn6TSqZxhHTLkzo4mqdk1KHNMg9SMU8ulcO8jM7tJcsxuSeGwzJq9bT9TsVjp4nw8YdVjKkl0XPfJ/KI6KhYtVo9H6awscUokVm3t0kF0+TbJ7ZZ8wfsyuZvabrlisDPCuHdVVkLMCitch7dOfLqqJNuyLhsTCKjTJW7+h07MtUcRo8TPiSqBwtkDBrbu8SzEZDI259deOzvHJPpDSUkeaO0ZU9Y3pAD67X9dSGOYab0WTA7I5GahiBxFHjRPbmpv09atVc2KxFZcWrAqyiIEHIghpAQe0GlvnGUn1HLEZ1wj29c/oSOmNkC4jESzHEsvFdn3eGDbeN7X3s6pGveo40YIrSmXi8TmgS25udpvfe+yrLp7Zhj58TNKksISSR2UGSQEBmuLgLYVW9ZdnmLwcBmmkiZVIFld2N2NhYMoH206uXNfj/Q57ocnivHvkvm1z6Nj+ti/03rJNC6XkwkyTREhlI5flC+anrBGVq3HXbVqXSGDSKJkVg0b3ckCwRgeQOeYqq6ubHWjmWTFSRsqENw03jvEG4DFgLLfmAM+yqVWQjDEhnEU2TtTiv1JHbNg1fBRykeMkgAPTZ0beHeFP+Gv3ta+jI/rIf8ATeq3tb1vjxBXDQsGSMlpGGYL7pUKD02Ba56z2VZNrX0ZH9ZD/pvVYprRncvOSl4uNkZpqIP/AJHC/Wr/AANW3bcPlsN+ZJ99aqWon0jhfrV/gatu23/zYb8yT760+X1o/By1/wDGl8/+H82I/wDnxH1cf3zU5p3ZGuKxEs5xDLxGLbvDBtkBa+9nyqD2Jf8AnxH1cf3zXXrJszx2Ixc0scsQSRyygySAgWHMBSBSpvFr54H1pOiOY6uZWNe9RBoxYiJTLxC4zQJbdAPWb86ve0P6FT0Yb8NUbWPZzjMJh3nmkiZE3bgO7HxmCCwZQOZHTWmaw6vyY7RkcMRRWKwG7kgWUKTyBP2VM5L8LbzzIrg/8iUcZXQw7Rmk5MNKssTFXQ3BHT1g9YPIitg2r4ZZtGrKRZkaJl6xxPFZf8w/ZFQugtjLrKrYqWMopBKR7xL2PIlgN0ddgfVzrz2t63RyhcJCwYK29KwzG8AQqA9NrknqIA67WlJTsjp9CkISqpl4nr0RmdW3UDnN+q/mVUqtuoHOb9V/Mp9nazko70adqDzx/wCnYj8NWyqnqDzx/wCnYj8NWysyzuN6nsQpSlLGilKUAY1r7szkgd58KpeEksyAeNHfM2H5SejMegXrPa+p6z3aBs4hljkxMNoZEVncckk3QWa4/Jaw5jI9PXXbVxH/AFkZfEcH1lX+xjsMZZgFuWJAAHO5Nh9tfS8Oio1lM+6OMyLGz5nxVN7C+QFzfLnl1Vl+ybUziMMZMPEQ/Ig/lMMi/oU5Dt9Fa7VeJnl4XoM4GpxjqfqKUpXIaApSlACqLtj+jx9bH916vVUXbH9Hj62P7r0yrvQjiPpS+DEqUpWuedJTB60YuGLgxzOkfjeILAeNfe6L53NRdfpIieQJ9AJr9fBn8lu41CSRZtvqdOi9NT4Vi0EjRswsStsxe9s+2vPGaSlmlMsjs0hIJfkbgAA3FswAM+yuav1wmtext12Nu+jCzkNTxgsEG0PSKLujEyW/vBHP7TAn7ah9I6UmxD780jyN1sSbDqHUOwVy1+mhYZlSB2gioUYroiXOUlhtnvgNJS4d9+GR4261JU26jbmOw1NTbRNIuu6cTJbsCKf2lAP21AQYdnNkVmPUoLHuFJ8M8Zs6sh6mBU9xqHGLfNEqc4rk3g9MPpGWOUSo7CQEsHvdrnmbnmczXrpXTU+KYNPI0hUWBa2Qve2XbXIkRPIE+gE0WIk2AJI6LGrYWclcvGDu0VrBicLvcCV49628FIzty5+mvbD614uOSSVJ3V5d3iMN27bosL5VFMpGRyr+pGTyBPoBNRpWxKnJckye8P8ASPnUv+X3Vy6R1sxmIjMc08kiGxKm1rg3HIddRYiYmwBJHRY1+vgz+S37JqNMV6Euyb9WTY1+0gP/ANUv+X3Vy4/WzGTruy4iZlPNd4gH0hbA+uo1oGGZVgO0EUhgZzZFZj1KCx7hnRpivQHZN8ss/FSmkdZ8XiIxHNM8iAghTa1wLA5DtNcE+FeM2dGQ9TKVP215VbCfMrlrkeuExbwuskbFXU3VhzB666dK6cxGKKmeVpCoIUtbIHM8vQK8ZNHSqu80cgXyijAd5Fq56jCfMMySwd2itOT4UsYJGjLABitswDcc6kvD/SPnUv8Al91V+lDjF9USrJJYTJfSGt2MxEZjmnkdGtdTaxsQw5DrAPqr2j170goCriZQAAAPFyAFgOVQVKjRHYnxJ5zlkvjdbsbMpWTEzMp5jeKg+kLa/rqIpSrJJdCrk5dWKtuoHOb9V/MqpVbdQOc36r+ZVLO1jKO9Gnag88f+nYj8NWyqnqDzx/6diPw1bKzLO43qexClKUsaKzbTe2D4PiJYkw4kWNym/wAQrcrk2W6em459FaTUK+pWAJJOFgJNyTuDMnMmmQcV3LIm2Nkl+B4KF8eDeaL7Y/8ASvzJtsLAhsGhBBBBlJBB5gjczFdu1HU3DxYMTYeGOIxuu/uKFujeJnbnZiv21kd67a66prKRmXXX1S0uX8GmwbaeGoRMGiqoAVRLYAAWAACZCvT48G80X2x/6Vl161HZNqlBPBLNiIklDOEQOoawQXYi/WWA/wANFldcFqaIpuvslpUv4PfA7ad+VFfDBFZlVm4pO6CwBa26L2vetQqD8B9H+aYf2a1NgWriscH2rBqVRsjnW8n9pSlLHCqLtj+jx9bH916vVUXbH9Hj62P7r0yrvQjiPpS+DEqUpWuedNV2H8sX6YP4S10Y/bIsM0kZwpPDd03uKM91yt7bvZyvXPsP5Yv0wfwlrqx+vOh45pFfCXdXcM3weE3ZXIY3JucwTeuCSTsllZNauTjRHEtPX+T12jaPw+K0aMaECSbsLoxAVisjKNxrc8m9RGXTX70n/wDXF/R4PvR1/dcMMNL6OE+FmYJGGfhEAByl94MOYYAG2ZHfev5jRv6uDdz/APbRH9koW7rHuqq6RXv+wyS/FJr1j+5i5radrQvo2P6yH/TesXteto2u5aNjB58WIW9Eb3rot74HFw/0rPg79ITxaCwCmGDiWKqxHi3YqSZJGscrj7QMqr821fB4rDyLicN426d2NrSI7cgN6wKG+d7ZAZG9q8NWtsASNYsZGzboC8RLEsALDeU2ztzIOfVU9/6DonTEbNAEVxzeNeE6E8iy2G908wb2NjSNOn6ifydmt2L/AAyXToyG2IcsX6YP5tf3Z79M6Q9M/wDuxXvsgwLQS4+Jrb0bxIbcrqZluOzKvDZ79M4/0z/7sVM+s/hFK1iNS93/AGde1XUnjIcXCvyiD5VR+WgHzu1lHePQKj9h/PF+iD+MtS2E12+D6WxGFmb5KR04bHkjmFPF7FY9x9Jqe1e1TXBYnEyRWEU4jITyGUyb4H93xgR1ZjoFVcmq9Ev0GKuMrlZD0bTKlqL9N6Q/X/7lakNY9qy4PEyQHDs/DKje4gW90VuW6bc64NRfpvSH6/8A3K1J6w63aKgxMkeIw4eVSN9uBG9yUUjxjmciKlpOfNZ5FYyaq5SxzZVNadqq43CyQDDsm/u+NxA1t2RX5bov823rq53j0Jo1Xih4rWj3yuRZmGbu1iQoPdcCs/171iwGKijXBwiNlcljwkjuu6Ra688+ipfVXa4IYkhxcbOEAUSJYkqBYbym18ha4OfVV5VvStK5Z6CoXJWPXLnjkzuXa3hMTDIuKwxvukqhtKjkDJb2BUk9Nsuuvxse0FE6y4pkUuJCkY5iMBQ5K3ub+MBc52HPM1MponRGmUYwqgcc2ReFIpPIkWG908wRVE0DrRNoTEzwMoljDkOt93Ncg6nO11tkeeXVUJJxcYLD2LOTjOM7Gmt0WhdtCLKUlwsiKCQfHBcWNvGQgZ9l++qFrvpbD4nFs+FjWOOwFwu7xDzLlejq5dFzzrTsLrbonSjLHKi8RrKqzRgEk8gsguAb5Dxgaoe0nUxNHyo0JPCl3rKTcoy2uL8yLMLXz51arSpYxhlOI1yrzqUl9ynUpSuwzRSlKAFKUoAVbdQOc36r+ZVSq26gc5v1X8yl2drHUd6NO1B54/8ATsR+GrZVT1B54/8ATsR+GrZWZZ3G9T2IVAa165w6N4fGWRuJv23Aptu7t77xHlCp+st24csL6Z/4RUVRUppMrxE3Ctyj1JL46cF/ZYn9mP8A71IaI2p4HEOE3niZrAcRQoJPRvKSB67VX9S9TNG4jBQyTqpkYPvfLMvKVlGQYAZAVTdf9EYTDYkJhH3kKguN7fCNcjd3vRY2NyPXXSq65ScVk43dfCKm2mjaNbNPw4KDiYhGkjZghUKrXJBIuGIFvFql/GXonzNvYwf9qbQRINCYXi34l8PvX534D3v29dR+znVXAYrCs+KALiVlF5WTxQiEZAjpJzqsIRUNUt/QtZZZKzRHHTPMmsBr/oeVgrQLFf8AKkgj3fWU3rek5Vb9JaUgwOFaYL8kgB3YguYdwAVGS82vzrINpGgMFhHiGEcbzb2/GH4m6BbdNzcre5yJ6Kszhxqz8pe+4tr+R8LG56t21uy1Eq4tRazhsIXTTnGWMpZyju+OnBf2WJ/Zj/717YXbFgHYBhPGD+UyAgencYn7KpuzLVzB4tZ/hYB3DHuXkaPmH3uRF+Qr22j6saPwsSNhWAlLAGMScS67pJaxJK2IGd7Z1Z116tGGUV1/h+JlYNhwuKSVFeNg6MLqwNwQekGvWqLsdD/ADvX3TLJw7+TZb27N/f8AXer1XJOOmTRoVT1wUtxVF2x/R4+tj+69XqqLtj+jx9bH916tV3opxH0pfBiVKUrXPOmjbI9P4fCjE8eVIt4w7u8bXsJL29Fx31M4nR2r0js7SxlnZmY8eQXLEscges1kFL0iVOZOSbR1w4nTBQcU8bmt6e18wGFwbYbAWYsrou6G3U377zFmzY5k9NzzqO2dbQIIYPgmLyQbwRyN5d1iSUcZ5XJz5WNja2ea0o8COnAebnqUl8Y9DZ8Po/QGHcTrJh7qd5RxjIARmCI7nMdGWXRVO2ha8pj5Y0jVjh4mvn4hkJyJ61G7cDK/jE26KpN6URpSeW8kT4lyjpikl7GvxaW0HpGKNJVSFkUKqveJkA5KJBky9l/VXThtNaI0RE5w8iyO9rqj8VnIvujeF1QZnq59NYvSq+AumXguuLa56Vnc03ZlrXCkmMlxUscTTuj+MbXJMrNbsG8Psrx1J0/h4dKY2WSVEjkM245Ng18SGFvSM6zilXdKefcouJklFY6E9r3jY5tITyRMHRmXdYZg/JIDb1gitD1B2lRNBwsZKqSR2AdzbiLyGfljkevI9dY9SiVSlFRZWHEShNzXqaTqfrBhotLY2aSZFjk4245Ng18QrCx6bjOp3SkWgMTK0sssTO9ix40i3soUZA2GQFYzS9VdOXlNovHisR0uKfPPM0jWbRug0wsjYZ42mAXcAmkJPjrewJI+bfoqVwemdCY+COKZEgMahVVyYyg6llWwYXucznzIvWRUqfByurBcTh5UVjbBtGC0nobRCO0Equ7DMI/GdrZhRbJRfrtUBqnrrgGOIGNiCtiXZncjiIVJuqEWuoXoyPXcVm1KjwFzy2D4uWVhJJehseG0RoCGRZ1mhuhDKvHLAEG4O5ck2PQapu0nXFNITIsN+FEG3WIsXZiN5rHMCygC+fOqdSrRqw9TeSLOIco6Ukl7ClKU45RSlKAFKUoAVbdQOc36r+ZVSq26gc5v1X8yl2drHUd6NO1B+dj/ANOxH4atlU3RsnwPSs8LZJjQs0R6OIo3ZU9J+d3ddXKsyzrk3ae3GwrLduHLC+mf+EValWabZ8FJKMLw43exmvuqzWuIrXsMumrUfUQvi1mmX++pWdXtlcuNw8c6zRKJN6ylWJG65To9Fc2sGp2J0O0U5aKQb/isF3gHALAMji3IEg58ug2r96K1l0thYlhiSVUS+6Dhy3NixzK3OZNfjHppfSjKskc77p8UGPhIpPSTZVv2k125nq5tYM1qvQlGL1f2WPXPWL4foWKYgK3HVXA5BlSQG3Ycj66rmqezmTSMJmSWNAHKWZSTcKrXy/Oqza06pyYTQ0UCgyScZXfcVm8Zle9rC9hkL9nbVX0HpvSmCjMcEcqoWLEHDlsyADmV6gKpDseh+pexf5E7U3y9Nz11l2cYjR0QnLxSIrLew5EmwurizC9h6+Vqss+tbY/QWJMgUSRcJG3RYEcWMqwHRcXFuyqzpLHaY0iBFJHO63B3RDw1v0FiAB3m1WjwNlwWhMSjAtNMY2ZEu9rSxgKLfOIFySOs9V6JdFrazkmC5y8NNRw+vwU3U/UaTSQkKSInDKA7wJvvBuVvzaktPbKMRhIHm4kUixjeYAMpsOZF8jbnzqN0BpDSWBDjDxSrv7u9eAtfdvb5y5czXbpDTumcahhdJ2VuarAUuOokLe3rtV256uTWBUVVow4vUXLZxr0ZcO8cyjegCbnDULvqzbiKFFlDb1lysDvDlnU5DrmGkMYELOCwMSSs0vifPCgoFdlsbqrdBsT01zUfUWfBwtNIvyxaJhECCdyNiWUnlvkE2F7AqtyLm3VgdHiPEJKJHmImxUgw1pAVaUsY2VSBw3AYqxk8Xxibjp5ZKDk8HdXK1QipF9gmV1VlN1YBlI6QRcHuqkbY/o8fWx/derfonCGGCONiCVUA25XtnbsvyqobYvo8fWx/del1fUXyPv8AoyzsYlSlK1jzwpSlAClKUAKUpQApSlAClKUAKUpQApSlAClKUAKUpQApSlAClKUAKUpQApSlACrds/Gc/wCq/mVUa13Y7oG2HlmkXKVlVL+THvAt+0zD/DSbpaYHTwsHOxJFz1m1cTHRbhJR0IeKVfnRuOTD/kf8gEQmC10fCEQ6UQxOMlxCgmGXtuB4jdYt+zyq5V5zQK4KuoZTzVgCD6QedZqlyw+huShz1ReH/J44XSkMovHLG461dW/ga9+MvlDvFYdr1o2KPEMEjjQX5KiqPsFVrgr5I7hXQuHTWcnFLjXF4cT6W4y+UO8U4y+UO8V808FfJHcKcFfJHcKnyvuV8/8Al+59LcZfKHeKcZfKHeK+aeCvkjuFOCvkjuFHlfcPP/l+59LcZfKHeKcZfKHeK+aeCvkjuFOCvkjuFHlfcPP/AJfufS3GXyh3inGXyh3ivmngr5I7hTgr5I7hR5X3Dz/5fufS3GXyh3inGXyh3ivmngr5I7hTgr5I7hR5X3Dz/wCX7n0txl8od4qjbYZAdHixB+Vj6f7r1kXBXyR3Cv4YV6h3Crw4fTJPJSzjNcXHT1OKldnDHUO6nDHUO6uvJm4OOldnDHUO6nDHUO6jIYOOldnDHUO6nDHUO6jIYOOldnDHUO6nDHUO6jIYOOldnDHUO6nDHUO6jIYOOldnDHUO6nDHUO6jIYOOldnDHUO6nDHUO6jIYOOldnDHUO6nDHUO6jIYOOldnDHUO6nDHUO6jIYOOldnDHUO6nDHUO6jIYOOldnDHUO6nDHUO6jIYOOldnDHUO6nDHUO6jIYOOldnDHUO6nDHUO6jIYOOldnDHUO6tH2W6KgkJZ4omIAILIrEHrBIyqk56FkbVV4ktOStambPJ8cyu4aLD8y5Fi46owed/K5Dt5VueEwiRIscahUQBVUcgALAV6iv7WbZa7HzNuiiNK5dT//2Q==">
            <a:hlinkClick r:id="rId2"/>
          </p:cNvPr>
          <p:cNvSpPr>
            <a:spLocks noChangeAspect="1" noChangeArrowheads="1"/>
          </p:cNvSpPr>
          <p:nvPr/>
        </p:nvSpPr>
        <p:spPr bwMode="auto">
          <a:xfrm>
            <a:off x="120650" y="-1303338"/>
            <a:ext cx="7153275" cy="27146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3558" name="AutoShape 6" descr="data:image/jpeg;base64,/9j/4AAQSkZJRgABAQAAAQABAAD/2wCEAAkGBhIQERUUEhQTFBUVGRQYFxYYFxcVGhgYFxEXFBYYGxoYJygeFxojGRgWHy8gIycpLCwsFx4xNTAqNSYrLCkBCQoKDgwOGg8PGS0kHyUtNSw0MSwyKiosLCouLC0pLCwsLSwxLCwsKSwsLCwsKSksLCwsKSwsLCwsLCwsLCksLP/AABEIAIoBbQMBIgACEQEDEQH/xAAcAAEAAwEBAQEBAAAAAAAAAAAABQYHBAMIAgH/xABMEAACAQICBgQICQkIAQUAAAABAgMAEQQhBQYHEhMxQVFhkRYiUlRxgZPRFBcjMjVzobLCQnJ0g5KUscPiU2KCorO0wdIzFSQlNkT/xAAaAQACAwEBAAAAAAAAAAAAAAAAAwECBQQG/8QAMREAAgIBAgQFAgYCAwEAAAAAAAECAxESUQQhMTITFEFhcTOhImKBkbHBI/A0QtEF/9oADAMBAAIRAxEAPwDbMTiUjRndgqqCWYmwAHMk1UE09jtIk/AVXD4e9vhMq3Z7G144z0drfYcqacQ6Sx4wdz8Hw4WXEgZb7tnFEbdFvG7+kCrlHGFACgAAAAAWAAyAA6BTOUV7iedjaTwl9yqDUJ3zm0hj3b+7KIl9SgG1Pi7Tz3SP7z/TVtpUeJLcnwYbFS+LtPPdI/vP9NPi7Tz3SP7z/TVtpR4ktw8GGxUvi7Tz3SP7z/TT4u0890j+8/01baitZtYY8Bh2mkztkq9LuR4qj/k9ABNSpzbwiHVXFZaIf4u0890j+8/00+LtPPdI/vP9NWDQuLeXDxSSBQ7ojMFvYFlDZXz6a7aHOS9QVUGs4Kl8Xaee6R/ef6afF2nnukf3n+mrbSo8SW5Pgw2Kl8Xaee6R/ef6afF2nnukf3n+mrbSjxJbh4MNipfF2nnukf3n+mq3r9q+2AwomixeOLb6LZ8QxFiGJ5AZ5ddajVF2x/R4+tj+69MrnJzSYm+qMa5NL0Mj8I8X5ziPbSe+nhHi/OcR7aT31HUrS0rYw9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nhHi/OcR7aT31HUo0rYNctyR8I8X5ziPbSe+uvAa8Y+E3TEzHsdjIO571B0ocYv0JVkl0bNm1M2qpimWHFBYpWsFcfMc9Az+Yx6MyD2ZCtBr5YreNmWsrYzB2kN5YTuMTzYWujHtIyPWVJrhvpUfxRNXhOJc3on1P1qIu9LpGQ/OOMlS/92MAKPVc1baqeoPPH/p2I/DVspFncdlPYv99RSlKWNFKUoA/E0qopZiAqgkk5AAC5JPQLVgGvetzaQxF1uIY7iJezpcjra3qAArS9r2k2iwG4ptxnVD+aAXbv3QPQTWH13cNWsamZPHWvPho0TUTagcMqYfFXaJbKkgzZB0Bh+Uo7Mx29GvYXFJKivGyujC6spuCOwivl2p7VXXTEaPe8Z3oybtExO63aPJbtHrvVreHUucepTh+McPwz6H0TSoTVjW7D6Qj3omswtvxtkyenrHaMv4VN1wNNPDNeMlJZQpSlQWFUXbH9Hj62P7r1eqou2P6PH1sf3XplXehHEfSl8GJUpStc86KUpQApSlAClKUAKUpQApSlAClKUAKUpQApSlAClKUAKUpQApSlAClKUAKUpQAq7bNNIPF8I3Da/Bv6uJ76pNW3UDnN+q/mUq3tY6h4sRp2oPPH/p2I/DVsqp6g88f+nYj8NWys2zuN6nsQpSlLGilKUAUra3otpsAWUXMLrIfzbFG7g1/QprDa+ndJ42KGJnnZVjAsxb5tmO7Y9d729dZHrrsveHenwYMkJ8YxjNkBz8Xy0+0Dr5128PYktLMvjaHJ64/qZ9SlK7jKO/QWmpMHOk0ZzQ5joZfylPYR/wAHor6TwmJWWNHXNXVWX0MAR9hr5dr6R1ThZMDhlbmIYgez5MZVxcUlyZqf/Pk8uPoS1KUrhNUVRdsf0ePrY/uvV6qi7Y/o8fWx/demVd6EcR9KXwYlSlK1zzopStM1A2bwYvC8fEh7ux4YVt3xF8W567sG9QFUnNQWWNqqlbLTEzOlS2tegzgsXLDnuqboT0o3jIe02yPaDXbqbqTLpJzunciS2/IRexPJVH5Tfw6ei5rSjq9CFXJy0JcyuUrY22d6HgtHNN8of7TEKjH0KLfwqt6+bOYcFDx4JvEuo4chBYluW4wHjddiOQJvS43xbwOnwk4pvlyKBStB1M2VnFRrPiXaONhdEW2+y9DEnJVPRkSRnl02OPZ7oaU8OOUGTqTEKz/s5j7KJXxTwEOEsks9PkxulXbFagxwaTgwry8SOY38U7sirusQGGYBuMj02OQq3YrZjoqIgSzPGTmA86KSOsXFDvisBHhbJZ9jG6VrWN2Q4SaItg523s7EsssZI6CVFx6bm3VVe2f6kRYyXExYoSK0G6LKwWzbzqwORv8ANqVdFpvYh8LYpKO5RqVr0uz3QyMVbE7rA2IOIjBBHMEHkar+uuq2jcNhTJhZxJLvKN3jJJkTmd1c6hXRbxzJlws4pttfuUGlbLLsr0ZGgeWSRAbZtKqi5F7XI9Nc8mybAToThcS+8OkOky37Qtj9tR5iBZ8FZ7GRUqS1i1emwMximAva6sM1dehlPV9oq7657P8ACYPDRSxmW7yRK284I3XBLdAty50x2RWPcTGmbz7GbUrYYtm2iHYKs7MxyAE8ZJ9AAzr1xWy7RcRAkldCeW9Mi39FxnS/MQ9x3krPYxmladozZ/gZ8dNCru8UcUTqyyK3jMzBrsBY8hlUjNs70MjFXxG6wyKtiIwQeogi4qXfFELhJtZ5GQUrQdcdVNGYfCPJhpxJKCll46PkXAbxVzOV6sEGy7RwgSWV5EDKhJaVVW7KDzI6zQ74pZIXCzbaWDHqVrzbKNHzqfg2JfeHSHjmUekCx+0Vm+surM2Am4cwGeaOPmuvWP8Akcx3E2hbGbwilnDzrWX0ImrbqBzm/VfzKqVW3UDnN+q/mVNnayKO9Gnag88f+nYj8NWyqnqDzx/6diPw1bKzLO43qexClKUsaKUrj0yWGHm3L7/Dk3bc97hm322oRDeEY1tN1z+GTcGI/IRE5j8txcFvQMwPWemrlqTtQixIWHE2imyAbkkh5D8xj1HI9B6KxYV/a1HTFx0mDHipxm57m3657MYsZvSwbsU5zPQkh/vAfNb+8PWDWM6R0dJh5WimUo6GxU94PUQRmCOdXvZ5tGkikTDYli8TEIjsfGjJyUE9KXsM+XoFqkdquhTisbhI4QDNIrqexAwKs3UovIfUaXXKVctEug+6Nd0PEh12Kps91QOPxALD5CIhpD5XSIx2np6hfsrfQKjNXdAx4HDpDHyXNm6WY/OY9p+wWHRUnXLdZrl7Hfw1PhQx6ilKUk6RVF2x/R4+tj+69XqqLtj+jx9bH916ZV3oRxH0pfBiVKUrXPOnXojRrYmeOFPnSMFHZc5n0AXPqrXde9Zf/S0wkEGW6yMyj+xisu6fzvwmoLYzoHekkxTDJBw4/wA5hdz6lsP8ZqVxW2mBXZVgkcKzAMGUBgDYMB0A8647G5TwlnBpUJV1ZlLDl/R4bXtELPBDjYswoVWI6Y5M429AY2/x1Latv8C0FxYwN8QyS+l2uQT128Ueha69Baxwabw2Ii3GTLcZSQTZ1O64t2g+tai9nmlEaGTRmKsJYTLHunLiRkneA67XOXk2PXZLzo0v0f2OlKPia4vuXX3McnmZ2LOSzMSWYm5JPMk9JqQ0UzYibDYeR2MfERFUkkKJJFD7o6L9lXLSGxfEiQ8CWJoyci5ZWA6mAUgntHPqFeWsuz1dG4aPEDEDjo6kg+KGO8CojHO6kXz5i5ytauvxYPkmZ3l7Y5clyXUs22HSjwYSOKMlVlYq1svERb7nYCSPULVjSMQQQSCMwRkQegjqrc8TFh9P4AbrbjghusxSgWKsOlTcjtFiKpuF2L4svaSWBUvmylmNuxSBn6TSqZxhHTLkzo4mqdk1KHNMg9SMU8ulcO8jM7tJcsxuSeGwzJq9bT9TsVjp4nw8YdVjKkl0XPfJ/KI6KhYtVo9H6awscUokVm3t0kF0+TbJ7ZZ8wfsyuZvabrlisDPCuHdVVkLMCitch7dOfLqqJNuyLhsTCKjTJW7+h07MtUcRo8TPiSqBwtkDBrbu8SzEZDI259deOzvHJPpDSUkeaO0ZU9Y3pAD67X9dSGOYab0WTA7I5GahiBxFHjRPbmpv09atVc2KxFZcWrAqyiIEHIghpAQe0GlvnGUn1HLEZ1wj29c/oSOmNkC4jESzHEsvFdn3eGDbeN7X3s6pGveo40YIrSmXi8TmgS25udpvfe+yrLp7Zhj58TNKksISSR2UGSQEBmuLgLYVW9ZdnmLwcBmmkiZVIFld2N2NhYMoH206uXNfj/Q57ocnivHvkvm1z6Nj+ti/03rJNC6XkwkyTREhlI5flC+anrBGVq3HXbVqXSGDSKJkVg0b3ckCwRgeQOeYqq6ubHWjmWTFSRsqENw03jvEG4DFgLLfmAM+yqVWQjDEhnEU2TtTiv1JHbNg1fBRykeMkgAPTZ0beHeFP+Gv3ta+jI/rIf8ATeq3tb1vjxBXDQsGSMlpGGYL7pUKD02Ba56z2VZNrX0ZH9ZD/pvVYprRncvOSl4uNkZpqIP/AJHC/Wr/AANW3bcPlsN+ZJ99aqWon0jhfrV/gatu23/zYb8yT760+X1o/By1/wDGl8/+H82I/wDnxH1cf3zU5p3ZGuKxEs5xDLxGLbvDBtkBa+9nyqD2Jf8AnxH1cf3zXXrJszx2Ixc0scsQSRyygySAgWHMBSBSpvFr54H1pOiOY6uZWNe9RBoxYiJTLxC4zQJbdAPWb86ve0P6FT0Yb8NUbWPZzjMJh3nmkiZE3bgO7HxmCCwZQOZHTWmaw6vyY7RkcMRRWKwG7kgWUKTyBP2VM5L8LbzzIrg/8iUcZXQw7Rmk5MNKssTFXQ3BHT1g9YPIitg2r4ZZtGrKRZkaJl6xxPFZf8w/ZFQugtjLrKrYqWMopBKR7xL2PIlgN0ddgfVzrz2t63RyhcJCwYK29KwzG8AQqA9NrknqIA67WlJTsjp9CkISqpl4nr0RmdW3UDnN+q/mVUqtuoHOb9V/Mp9nazko70adqDzx/wCnYj8NWyqnqDzx/wCnYj8NWysyzuN6nsQpSlLGilKUAY1r7szkgd58KpeEksyAeNHfM2H5SejMegXrPa+p6z3aBs4hljkxMNoZEVncckk3QWa4/Jaw5jI9PXXbVxH/AFkZfEcH1lX+xjsMZZgFuWJAAHO5Nh9tfS8Oio1lM+6OMyLGz5nxVN7C+QFzfLnl1Vl+ybUziMMZMPEQ/Ig/lMMi/oU5Dt9Fa7VeJnl4XoM4GpxjqfqKUpXIaApSlACqLtj+jx9bH916vVUXbH9Hj62P7r0yrvQjiPpS+DEqUpWuedJTB60YuGLgxzOkfjeILAeNfe6L53NRdfpIieQJ9AJr9fBn8lu41CSRZtvqdOi9NT4Vi0EjRswsStsxe9s+2vPGaSlmlMsjs0hIJfkbgAA3FswAM+yuav1wmtext12Nu+jCzkNTxgsEG0PSKLujEyW/vBHP7TAn7ah9I6UmxD780jyN1sSbDqHUOwVy1+mhYZlSB2gioUYroiXOUlhtnvgNJS4d9+GR4261JU26jbmOw1NTbRNIuu6cTJbsCKf2lAP21AQYdnNkVmPUoLHuFJ8M8Zs6sh6mBU9xqHGLfNEqc4rk3g9MPpGWOUSo7CQEsHvdrnmbnmczXrpXTU+KYNPI0hUWBa2Qve2XbXIkRPIE+gE0WIk2AJI6LGrYWclcvGDu0VrBicLvcCV49628FIzty5+mvbD614uOSSVJ3V5d3iMN27bosL5VFMpGRyr+pGTyBPoBNRpWxKnJckye8P8ASPnUv+X3Vy6R1sxmIjMc08kiGxKm1rg3HIddRYiYmwBJHRY1+vgz+S37JqNMV6Euyb9WTY1+0gP/ANUv+X3Vy4/WzGTruy4iZlPNd4gH0hbA+uo1oGGZVgO0EUhgZzZFZj1KCx7hnRpivQHZN8ss/FSmkdZ8XiIxHNM8iAghTa1wLA5DtNcE+FeM2dGQ9TKVP215VbCfMrlrkeuExbwuskbFXU3VhzB666dK6cxGKKmeVpCoIUtbIHM8vQK8ZNHSqu80cgXyijAd5Fq56jCfMMySwd2itOT4UsYJGjLABitswDcc6kvD/SPnUv8Al91V+lDjF9USrJJYTJfSGt2MxEZjmnkdGtdTaxsQw5DrAPqr2j170goCriZQAAAPFyAFgOVQVKjRHYnxJ5zlkvjdbsbMpWTEzMp5jeKg+kLa/rqIpSrJJdCrk5dWKtuoHOb9V/MqpVbdQOc36r+ZVLO1jKO9Gnag88f+nYj8NWyqnqDzx/6diPw1bKzLO43qexClKUsaKzbTe2D4PiJYkw4kWNym/wAQrcrk2W6em459FaTUK+pWAJJOFgJNyTuDMnMmmQcV3LIm2Nkl+B4KF8eDeaL7Y/8ASvzJtsLAhsGhBBBBlJBB5gjczFdu1HU3DxYMTYeGOIxuu/uKFujeJnbnZiv21kd67a66prKRmXXX1S0uX8GmwbaeGoRMGiqoAVRLYAAWAACZCvT48G80X2x/6Vl161HZNqlBPBLNiIklDOEQOoawQXYi/WWA/wANFldcFqaIpuvslpUv4PfA7ad+VFfDBFZlVm4pO6CwBa26L2vetQqD8B9H+aYf2a1NgWriscH2rBqVRsjnW8n9pSlLHCqLtj+jx9bH916vVUXbH9Hj62P7r0yrvQjiPpS+DEqUpWuedNV2H8sX6YP4S10Y/bIsM0kZwpPDd03uKM91yt7bvZyvXPsP5Yv0wfwlrqx+vOh45pFfCXdXcM3weE3ZXIY3JucwTeuCSTsllZNauTjRHEtPX+T12jaPw+K0aMaECSbsLoxAVisjKNxrc8m9RGXTX70n/wDXF/R4PvR1/dcMMNL6OE+FmYJGGfhEAByl94MOYYAG2ZHfev5jRv6uDdz/APbRH9koW7rHuqq6RXv+wyS/FJr1j+5i5radrQvo2P6yH/TesXteto2u5aNjB58WIW9Eb3rot74HFw/0rPg79ITxaCwCmGDiWKqxHi3YqSZJGscrj7QMqr821fB4rDyLicN426d2NrSI7cgN6wKG+d7ZAZG9q8NWtsASNYsZGzboC8RLEsALDeU2ztzIOfVU9/6DonTEbNAEVxzeNeE6E8iy2G908wb2NjSNOn6ifydmt2L/AAyXToyG2IcsX6YP5tf3Z79M6Q9M/wDuxXvsgwLQS4+Jrb0bxIbcrqZluOzKvDZ79M4/0z/7sVM+s/hFK1iNS93/AGde1XUnjIcXCvyiD5VR+WgHzu1lHePQKj9h/PF+iD+MtS2E12+D6WxGFmb5KR04bHkjmFPF7FY9x9Jqe1e1TXBYnEyRWEU4jITyGUyb4H93xgR1ZjoFVcmq9Ev0GKuMrlZD0bTKlqL9N6Q/X/7lakNY9qy4PEyQHDs/DKje4gW90VuW6bc64NRfpvSH6/8A3K1J6w63aKgxMkeIw4eVSN9uBG9yUUjxjmciKlpOfNZ5FYyaq5SxzZVNadqq43CyQDDsm/u+NxA1t2RX5bov823rq53j0Jo1Xih4rWj3yuRZmGbu1iQoPdcCs/171iwGKijXBwiNlcljwkjuu6Ra688+ipfVXa4IYkhxcbOEAUSJYkqBYbym18ha4OfVV5VvStK5Z6CoXJWPXLnjkzuXa3hMTDIuKwxvukqhtKjkDJb2BUk9Nsuuvxse0FE6y4pkUuJCkY5iMBQ5K3ub+MBc52HPM1MponRGmUYwqgcc2ReFIpPIkWG908wRVE0DrRNoTEzwMoljDkOt93Ncg6nO11tkeeXVUJJxcYLD2LOTjOM7Gmt0WhdtCLKUlwsiKCQfHBcWNvGQgZ9l++qFrvpbD4nFs+FjWOOwFwu7xDzLlejq5dFzzrTsLrbonSjLHKi8RrKqzRgEk8gsguAb5Dxgaoe0nUxNHyo0JPCl3rKTcoy2uL8yLMLXz51arSpYxhlOI1yrzqUl9ynUpSuwzRSlKAFKUoAVbdQOc36r+ZVSq26gc5v1X8yl2drHUd6NO1B54/8ATsR+GrZVT1B54/8ATsR+GrZWZZ3G9T2IVAa165w6N4fGWRuJv23Aptu7t77xHlCp+st24csL6Z/4RUVRUppMrxE3Ctyj1JL46cF/ZYn9mP8A71IaI2p4HEOE3niZrAcRQoJPRvKSB67VX9S9TNG4jBQyTqpkYPvfLMvKVlGQYAZAVTdf9EYTDYkJhH3kKguN7fCNcjd3vRY2NyPXXSq65ScVk43dfCKm2mjaNbNPw4KDiYhGkjZghUKrXJBIuGIFvFql/GXonzNvYwf9qbQRINCYXi34l8PvX534D3v29dR+znVXAYrCs+KALiVlF5WTxQiEZAjpJzqsIRUNUt/QtZZZKzRHHTPMmsBr/oeVgrQLFf8AKkgj3fWU3rek5Vb9JaUgwOFaYL8kgB3YguYdwAVGS82vzrINpGgMFhHiGEcbzb2/GH4m6BbdNzcre5yJ6Kszhxqz8pe+4tr+R8LG56t21uy1Eq4tRazhsIXTTnGWMpZyju+OnBf2WJ/Zj/717YXbFgHYBhPGD+UyAgencYn7KpuzLVzB4tZ/hYB3DHuXkaPmH3uRF+Qr22j6saPwsSNhWAlLAGMScS67pJaxJK2IGd7Z1Z116tGGUV1/h+JlYNhwuKSVFeNg6MLqwNwQekGvWqLsdD/ADvX3TLJw7+TZb27N/f8AXer1XJOOmTRoVT1wUtxVF2x/R4+tj+69XqqLtj+jx9bH916tV3opxH0pfBiVKUrXPOmjbI9P4fCjE8eVIt4w7u8bXsJL29Fx31M4nR2r0js7SxlnZmY8eQXLEscges1kFL0iVOZOSbR1w4nTBQcU8bmt6e18wGFwbYbAWYsrou6G3U377zFmzY5k9NzzqO2dbQIIYPgmLyQbwRyN5d1iSUcZ5XJz5WNja2ea0o8COnAebnqUl8Y9DZ8Po/QGHcTrJh7qd5RxjIARmCI7nMdGWXRVO2ha8pj5Y0jVjh4mvn4hkJyJ61G7cDK/jE26KpN6URpSeW8kT4lyjpikl7GvxaW0HpGKNJVSFkUKqveJkA5KJBky9l/VXThtNaI0RE5w8iyO9rqj8VnIvujeF1QZnq59NYvSq+AumXguuLa56Vnc03ZlrXCkmMlxUscTTuj+MbXJMrNbsG8Psrx1J0/h4dKY2WSVEjkM245Ng18SGFvSM6zilXdKefcouJklFY6E9r3jY5tITyRMHRmXdYZg/JIDb1gitD1B2lRNBwsZKqSR2AdzbiLyGfljkevI9dY9SiVSlFRZWHEShNzXqaTqfrBhotLY2aSZFjk4245Ng18QrCx6bjOp3SkWgMTK0sssTO9ix40i3soUZA2GQFYzS9VdOXlNovHisR0uKfPPM0jWbRug0wsjYZ42mAXcAmkJPjrewJI+bfoqVwemdCY+COKZEgMahVVyYyg6llWwYXucznzIvWRUqfByurBcTh5UVjbBtGC0nobRCO0Equ7DMI/GdrZhRbJRfrtUBqnrrgGOIGNiCtiXZncjiIVJuqEWuoXoyPXcVm1KjwFzy2D4uWVhJJehseG0RoCGRZ1mhuhDKvHLAEG4O5ck2PQapu0nXFNITIsN+FEG3WIsXZiN5rHMCygC+fOqdSrRqw9TeSLOIco6Ukl7ClKU45RSlKAFKUoAVbdQOc36r+ZVSq26gc5v1X8yl2drHUd6NO1B+dj/ANOxH4atlU3RsnwPSs8LZJjQs0R6OIo3ZU9J+d3ddXKsyzrk3ae3GwrLduHLC+mf+EValWabZ8FJKMLw43exmvuqzWuIrXsMumrUfUQvi1mmX++pWdXtlcuNw8c6zRKJN6ylWJG65To9Fc2sGp2J0O0U5aKQb/isF3gHALAMji3IEg58ug2r96K1l0thYlhiSVUS+6Dhy3NixzK3OZNfjHppfSjKskc77p8UGPhIpPSTZVv2k125nq5tYM1qvQlGL1f2WPXPWL4foWKYgK3HVXA5BlSQG3Ycj66rmqezmTSMJmSWNAHKWZSTcKrXy/Oqza06pyYTQ0UCgyScZXfcVm8Zle9rC9hkL9nbVX0HpvSmCjMcEcqoWLEHDlsyADmV6gKpDseh+pexf5E7U3y9Nz11l2cYjR0QnLxSIrLew5EmwurizC9h6+Vqss+tbY/QWJMgUSRcJG3RYEcWMqwHRcXFuyqzpLHaY0iBFJHO63B3RDw1v0FiAB3m1WjwNlwWhMSjAtNMY2ZEu9rSxgKLfOIFySOs9V6JdFrazkmC5y8NNRw+vwU3U/UaTSQkKSInDKA7wJvvBuVvzaktPbKMRhIHm4kUixjeYAMpsOZF8jbnzqN0BpDSWBDjDxSrv7u9eAtfdvb5y5czXbpDTumcahhdJ2VuarAUuOokLe3rtV256uTWBUVVow4vUXLZxr0ZcO8cyjegCbnDULvqzbiKFFlDb1lysDvDlnU5DrmGkMYELOCwMSSs0vifPCgoFdlsbqrdBsT01zUfUWfBwtNIvyxaJhECCdyNiWUnlvkE2F7AqtyLm3VgdHiPEJKJHmImxUgw1pAVaUsY2VSBw3AYqxk8Xxibjp5ZKDk8HdXK1QipF9gmV1VlN1YBlI6QRcHuqkbY/o8fWx/derfonCGGCONiCVUA25XtnbsvyqobYvo8fWx/del1fUXyPv8AoyzsYlSlK1jzwpSlAClKUAKUpQApSlAClKUAKUpQApSlAClKUAKUpQApSlAClKUAKUpQApSlACrds/Gc/wCq/mVUa13Y7oG2HlmkXKVlVL+THvAt+0zD/DSbpaYHTwsHOxJFz1m1cTHRbhJR0IeKVfnRuOTD/kf8gEQmC10fCEQ6UQxOMlxCgmGXtuB4jdYt+zyq5V5zQK4KuoZTzVgCD6QedZqlyw+huShz1ReH/J44XSkMovHLG461dW/ga9+MvlDvFYdr1o2KPEMEjjQX5KiqPsFVrgr5I7hXQuHTWcnFLjXF4cT6W4y+UO8U4y+UO8V808FfJHcKcFfJHcKnyvuV8/8Al+59LcZfKHeKcZfKHeK+aeCvkjuFOCvkjuFHlfcPP/l+59LcZfKHeKcZfKHeK+aeCvkjuFOCvkjuFHlfcPP/AJfufS3GXyh3inGXyh3ivmngr5I7hTgr5I7hR5X3Dz/5fufS3GXyh3inGXyh3ivmngr5I7hTgr5I7hR5X3Dz/wCX7n0txl8od4qjbYZAdHixB+Vj6f7r1kXBXyR3Cv4YV6h3Crw4fTJPJSzjNcXHT1OKldnDHUO6nDHUO6uvJm4OOldnDHUO6nDHUO6jIYOOldnDHUO6nDHUO6jIYOOldnDHUO6nDHUO6jIYOOldnDHUO6nDHUO6jIYOOldnDHUO6nDHUO6jIYOOldnDHUO6nDHUO6jIYOOldnDHUO6nDHUO6jIYOOldnDHUO6nDHUO6jIYOOldnDHUO6nDHUO6jIYOOldnDHUO6nDHUO6jIYOOldnDHUO6nDHUO6jIYOOldnDHUO6nDHUO6jIYOOldnDHUO6tH2W6KgkJZ4omIAILIrEHrBIyqk56FkbVV4ktOStambPJ8cyu4aLD8y5Fi46owed/K5Dt5VueEwiRIscahUQBVUcgALAV6iv7WbZa7HzNuiiNK5dT//2Q==">
            <a:hlinkClick r:id="rId2"/>
          </p:cNvPr>
          <p:cNvSpPr>
            <a:spLocks noChangeAspect="1" noChangeArrowheads="1"/>
          </p:cNvSpPr>
          <p:nvPr/>
        </p:nvSpPr>
        <p:spPr bwMode="auto">
          <a:xfrm>
            <a:off x="120650" y="-1303338"/>
            <a:ext cx="7153275" cy="27146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3560" name="Picture 8" descr="BBB Accredited Business seal"/>
          <p:cNvPicPr>
            <a:picLocks noChangeAspect="1" noChangeArrowheads="1"/>
          </p:cNvPicPr>
          <p:nvPr/>
        </p:nvPicPr>
        <p:blipFill>
          <a:blip r:embed="rId3" cstate="print"/>
          <a:srcRect/>
          <a:stretch>
            <a:fillRect/>
          </a:stretch>
        </p:blipFill>
        <p:spPr bwMode="auto">
          <a:xfrm>
            <a:off x="4876800" y="4876801"/>
            <a:ext cx="3962400" cy="1501750"/>
          </a:xfrm>
          <a:prstGeom prst="rect">
            <a:avLst/>
          </a:prstGeom>
          <a:noFill/>
        </p:spPr>
      </p:pic>
    </p:spTree>
  </p:cSld>
  <p:clrMapOvr>
    <a:masterClrMapping/>
  </p:clrMapOvr>
</p:sld>
</file>

<file path=ppt/theme/theme1.xml><?xml version="1.0" encoding="utf-8"?>
<a:theme xmlns:a="http://schemas.openxmlformats.org/drawingml/2006/main" name="Level">
  <a:themeElements>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Level">
      <a:majorFont>
        <a:latin typeface="Garamond"/>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Level</Template>
  <TotalTime>4343</TotalTime>
  <Words>2301</Words>
  <Application>Microsoft Office PowerPoint</Application>
  <PresentationFormat>On-screen Show (4:3)</PresentationFormat>
  <Paragraphs>304</Paragraphs>
  <Slides>54</Slides>
  <Notes>0</Notes>
  <HiddenSlides>0</HiddenSlides>
  <MMClips>2</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Level</vt:lpstr>
      <vt:lpstr>Intro to Business </vt:lpstr>
      <vt:lpstr>GOALS</vt:lpstr>
      <vt:lpstr>The CONSUMER</vt:lpstr>
      <vt:lpstr>Consumer Information Organizations</vt:lpstr>
      <vt:lpstr>Product-Testing Organizations</vt:lpstr>
      <vt:lpstr>Print Publishers</vt:lpstr>
      <vt:lpstr>Broadcast Organizations</vt:lpstr>
      <vt:lpstr>Consumer Information from Government</vt:lpstr>
      <vt:lpstr>Consumer Information From Business</vt:lpstr>
      <vt:lpstr>Consumer Information from Businesses</vt:lpstr>
      <vt:lpstr>Consumer Information from Businesses</vt:lpstr>
      <vt:lpstr>Consumer Information from Businesses</vt:lpstr>
      <vt:lpstr>Effective Consumer Practices</vt:lpstr>
      <vt:lpstr>Effective Consumer Practices</vt:lpstr>
      <vt:lpstr>PowerPoint Presentation</vt:lpstr>
      <vt:lpstr>Intro to Business </vt:lpstr>
      <vt:lpstr>GOALS</vt:lpstr>
      <vt:lpstr>DECISION-MAKING STEPS</vt:lpstr>
      <vt:lpstr>PowerPoint Presentation</vt:lpstr>
      <vt:lpstr>Developing Buying Skills</vt:lpstr>
      <vt:lpstr>Comparing Unit Prices</vt:lpstr>
      <vt:lpstr>PowerPoint Presentation</vt:lpstr>
      <vt:lpstr>Comparing Quality</vt:lpstr>
      <vt:lpstr>Comparing Service</vt:lpstr>
      <vt:lpstr>Comparing Sales</vt:lpstr>
      <vt:lpstr>DECIDING HOW TO BUY</vt:lpstr>
      <vt:lpstr>BUSINESS REPUTATION</vt:lpstr>
      <vt:lpstr>BRAND NAMES</vt:lpstr>
      <vt:lpstr>PowerPoint Presentation</vt:lpstr>
      <vt:lpstr>TYPES OF MERCHANTS</vt:lpstr>
      <vt:lpstr>DECIDING TO BUY</vt:lpstr>
      <vt:lpstr>EFFICIENT SHOPPING</vt:lpstr>
      <vt:lpstr>Effect of Economic Conditions on Buying Decisions</vt:lpstr>
      <vt:lpstr>PowerPoint Presentation</vt:lpstr>
      <vt:lpstr>Intro to Business </vt:lpstr>
      <vt:lpstr>GOALS</vt:lpstr>
      <vt:lpstr>Consumer Movement</vt:lpstr>
      <vt:lpstr>Your Consumer Rights</vt:lpstr>
      <vt:lpstr>Your Consumer Rights</vt:lpstr>
      <vt:lpstr>Exercising Your Consumer Rights</vt:lpstr>
      <vt:lpstr>The Right to be Informed</vt:lpstr>
      <vt:lpstr>The Right to Safety</vt:lpstr>
      <vt:lpstr>The Right to Choose</vt:lpstr>
      <vt:lpstr>The Right to be Heard</vt:lpstr>
      <vt:lpstr>The Right to a Remedy</vt:lpstr>
      <vt:lpstr>The Right to a Remedy</vt:lpstr>
      <vt:lpstr>The Right to Consumer Education</vt:lpstr>
      <vt:lpstr>The Right to Service</vt:lpstr>
      <vt:lpstr>Your Consumer Responsibilities</vt:lpstr>
      <vt:lpstr>Be Honest</vt:lpstr>
      <vt:lpstr>Be Reasonable</vt:lpstr>
      <vt:lpstr>Report Unethical Practices</vt:lpstr>
      <vt:lpstr>Be Informed</vt:lpstr>
      <vt:lpstr>Be Involved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Sundling, Jessica</dc:creator>
  <cp:lastModifiedBy>Jessica Sundling</cp:lastModifiedBy>
  <cp:revision>222</cp:revision>
  <dcterms:created xsi:type="dcterms:W3CDTF">1601-01-01T00:00:00Z</dcterms:created>
  <dcterms:modified xsi:type="dcterms:W3CDTF">2015-03-16T18:38:48Z</dcterms:modified>
</cp:coreProperties>
</file>